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331" r:id="rId2"/>
    <p:sldId id="257" r:id="rId3"/>
    <p:sldId id="258" r:id="rId4"/>
    <p:sldId id="259" r:id="rId5"/>
    <p:sldId id="260" r:id="rId6"/>
    <p:sldId id="261" r:id="rId7"/>
    <p:sldId id="262" r:id="rId8"/>
    <p:sldId id="328" r:id="rId9"/>
    <p:sldId id="324" r:id="rId10"/>
    <p:sldId id="329" r:id="rId11"/>
    <p:sldId id="302" r:id="rId12"/>
    <p:sldId id="330" r:id="rId13"/>
    <p:sldId id="311" r:id="rId14"/>
    <p:sldId id="332" r:id="rId15"/>
    <p:sldId id="333" r:id="rId16"/>
  </p:sldIdLst>
  <p:sldSz cx="6858000" cy="9906000" type="A4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66"/>
    <a:srgbClr val="000066"/>
    <a:srgbClr val="9900CC"/>
    <a:srgbClr val="0000CC"/>
    <a:srgbClr val="FF3300"/>
    <a:srgbClr val="006600"/>
    <a:srgbClr val="CEDEFE"/>
    <a:srgbClr val="99FF66"/>
    <a:srgbClr val="FFD85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ลักษณะสีอ่อน 1 - เน้น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554" autoAdjust="0"/>
  </p:normalViewPr>
  <p:slideViewPr>
    <p:cSldViewPr>
      <p:cViewPr>
        <p:scale>
          <a:sx n="70" d="100"/>
          <a:sy n="70" d="100"/>
        </p:scale>
        <p:origin x="-1668" y="-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5"/>
          </a:xfrm>
          <a:prstGeom prst="rect">
            <a:avLst/>
          </a:prstGeom>
        </p:spPr>
        <p:txBody>
          <a:bodyPr vert="horz" lIns="96617" tIns="48308" rIns="96617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1095"/>
          </a:xfrm>
          <a:prstGeom prst="rect">
            <a:avLst/>
          </a:prstGeom>
        </p:spPr>
        <p:txBody>
          <a:bodyPr vert="horz" lIns="96617" tIns="48308" rIns="96617" bIns="48308" rtlCol="0"/>
          <a:lstStyle>
            <a:lvl1pPr algn="r">
              <a:defRPr sz="1300"/>
            </a:lvl1pPr>
          </a:lstStyle>
          <a:p>
            <a:fld id="{FC824C6D-4714-42EF-BA64-6BF08A46F27A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50888"/>
            <a:ext cx="260191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7" tIns="48308" rIns="96617" bIns="48308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8817" y="4760398"/>
            <a:ext cx="5510530" cy="4509850"/>
          </a:xfrm>
          <a:prstGeom prst="rect">
            <a:avLst/>
          </a:prstGeom>
        </p:spPr>
        <p:txBody>
          <a:bodyPr vert="horz" lIns="96617" tIns="48308" rIns="96617" bIns="48308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5"/>
          </a:xfrm>
          <a:prstGeom prst="rect">
            <a:avLst/>
          </a:prstGeom>
        </p:spPr>
        <p:txBody>
          <a:bodyPr vert="horz" lIns="96617" tIns="48308" rIns="96617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01699" y="9519054"/>
            <a:ext cx="2984871" cy="501095"/>
          </a:xfrm>
          <a:prstGeom prst="rect">
            <a:avLst/>
          </a:prstGeom>
        </p:spPr>
        <p:txBody>
          <a:bodyPr vert="horz" lIns="96617" tIns="48308" rIns="96617" bIns="48308" rtlCol="0" anchor="b"/>
          <a:lstStyle>
            <a:lvl1pPr algn="r">
              <a:defRPr sz="1300"/>
            </a:lvl1pPr>
          </a:lstStyle>
          <a:p>
            <a:fld id="{57A32A8F-0FEC-4396-A745-92A03DEE2C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5801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32A8F-0FEC-4396-A745-92A03DEE2C5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541782" y="3883152"/>
            <a:ext cx="5829300" cy="449072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541782" y="1637792"/>
            <a:ext cx="5829300" cy="217932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17923" y="710228"/>
            <a:ext cx="5822156" cy="8485545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82930" y="1149773"/>
            <a:ext cx="5692140" cy="4496329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582930" y="5703464"/>
            <a:ext cx="5692140" cy="2180695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571500" y="8607213"/>
            <a:ext cx="1600200" cy="528320"/>
          </a:xfrm>
        </p:spPr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2343150" y="8607213"/>
            <a:ext cx="2171700" cy="52832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4686300" y="8607213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474720" y="4340858"/>
            <a:ext cx="8321040" cy="6858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200150" y="790787"/>
            <a:ext cx="2537460" cy="924101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200150" y="1910078"/>
            <a:ext cx="2537460" cy="6934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3846635" y="790787"/>
            <a:ext cx="2537460" cy="924101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3846635" y="1910078"/>
            <a:ext cx="2537460" cy="6934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4914900" y="8976361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276601" y="4489872"/>
            <a:ext cx="7924800" cy="6858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943100" y="870373"/>
            <a:ext cx="4457700" cy="792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2549477" y="4489873"/>
            <a:ext cx="7924800" cy="6858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4914900" y="8976361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555610" y="1148076"/>
            <a:ext cx="2970038" cy="764743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3958296" y="5058073"/>
            <a:ext cx="2400300" cy="1651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395653" y="1186181"/>
            <a:ext cx="3413174" cy="7533640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th-TH" sz="2000" smtClean="0"/>
              <a:t>คลิกไอคอนเพื่อเพิ่มรูปภาพ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3958296" y="2311401"/>
            <a:ext cx="2400300" cy="2636607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57175" y="330200"/>
            <a:ext cx="6343650" cy="92456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42900" y="440267"/>
            <a:ext cx="6172200" cy="1651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342900" y="8976361"/>
            <a:ext cx="1600200" cy="52832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2343150" y="8976361"/>
            <a:ext cx="2171700" cy="52832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4914900" y="8976361"/>
            <a:ext cx="1600200" cy="52832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th/url?sa=i&amp;rct=j&amp;q=%E0%B8%A3%E0%B8%B9%E0%B8%9B%E0%B8%9E%E0%B8%B1%E0%B8%92%E0%B8%99%E0%B8%B2%E0%B8%81%E0%B8%B2%E0%B8%A3%E0%B8%97%E0%B8%B2%E0%B8%87%E0%B8%94%E0%B9%89%E0%B8%B2%E0%B8%99%E0%B8%A3%E0%B9%88%E0%B8%B2%E0%B8%87%E0%B8%81%E0%B8%B2%E0%B8%A2&amp;source=images&amp;cd=&amp;cad=rja&amp;docid=yI_Tb9d8wGEN_M&amp;tbnid=sm1SF-GFetR6KM:&amp;ved=0CAUQjRw&amp;url=https://sites.google.com/site/bombam6653/bth-thi-2-kar-peliynpaelng-thang-rangkay-citci-xarmn-laea-phathnakar-thang-phes/2-1-laksna-kar-peliynpaelng-thang-rangkay-citci-xarmn-laea-phathnakar-thang-phes&amp;ei=eGIIUq2fLM2Urge2tIG4AQ&amp;psig=AFQjCNEarH6Lb8DG5XMYYwXDebn508DbcQ&amp;ust=137636746299174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7.png"/><Relationship Id="rId7" Type="http://schemas.openxmlformats.org/officeDocument/2006/relationships/image" Target="../media/image15.jpeg"/><Relationship Id="rId12" Type="http://schemas.openxmlformats.org/officeDocument/2006/relationships/image" Target="../media/image20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5" Type="http://schemas.openxmlformats.org/officeDocument/2006/relationships/image" Target="../media/image1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gif"/><Relationship Id="rId4" Type="http://schemas.openxmlformats.org/officeDocument/2006/relationships/image" Target="../media/image23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5.gif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609580" y="881034"/>
            <a:ext cx="5561138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ชุดการเรียนการสอนรายวิชาสุขศึกษา (พ ๒๒๑๐๑)</a:t>
            </a:r>
          </a:p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เรื่อง การสร้างเสริมสุขภาพในวัยเรียน  </a:t>
            </a:r>
          </a:p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สำหรับนักเรียนชั้นมัธยมศึกษาปีที่ ๒</a:t>
            </a:r>
            <a:endParaRPr lang="th-TH" sz="3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11" name="กลุ่ม 10"/>
          <p:cNvGrpSpPr/>
          <p:nvPr/>
        </p:nvGrpSpPr>
        <p:grpSpPr>
          <a:xfrm>
            <a:off x="785794" y="2666989"/>
            <a:ext cx="5143537" cy="2286269"/>
            <a:chOff x="869479" y="5933221"/>
            <a:chExt cx="4702659" cy="1649025"/>
          </a:xfrm>
        </p:grpSpPr>
        <p:grpSp>
          <p:nvGrpSpPr>
            <p:cNvPr id="12" name="Group 2"/>
            <p:cNvGrpSpPr>
              <a:grpSpLocks/>
            </p:cNvGrpSpPr>
            <p:nvPr/>
          </p:nvGrpSpPr>
          <p:grpSpPr bwMode="auto">
            <a:xfrm>
              <a:off x="1914625" y="6345251"/>
              <a:ext cx="3657513" cy="1236995"/>
              <a:chOff x="2790" y="2974"/>
              <a:chExt cx="7740" cy="2914"/>
            </a:xfrm>
          </p:grpSpPr>
          <p:cxnSp>
            <p:nvCxnSpPr>
              <p:cNvPr id="17" name="AutoShape 3"/>
              <p:cNvCxnSpPr>
                <a:cxnSpLocks noChangeShapeType="1"/>
              </p:cNvCxnSpPr>
              <p:nvPr/>
            </p:nvCxnSpPr>
            <p:spPr bwMode="auto">
              <a:xfrm flipV="1">
                <a:off x="3066" y="2974"/>
                <a:ext cx="5944" cy="494"/>
              </a:xfrm>
              <a:prstGeom prst="straightConnector1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>
                <a:prstShdw prst="shdw13" dist="53882" dir="13500000">
                  <a:srgbClr val="808080">
                    <a:alpha val="50000"/>
                  </a:srgbClr>
                </a:prstShdw>
              </a:effectLst>
            </p:spPr>
          </p:cxnSp>
          <p:cxnSp>
            <p:nvCxnSpPr>
              <p:cNvPr id="18" name="AutoShape 4"/>
              <p:cNvCxnSpPr>
                <a:cxnSpLocks noChangeShapeType="1"/>
              </p:cNvCxnSpPr>
              <p:nvPr/>
            </p:nvCxnSpPr>
            <p:spPr bwMode="auto">
              <a:xfrm rot="5400000">
                <a:off x="1699" y="4766"/>
                <a:ext cx="2213" cy="30"/>
              </a:xfrm>
              <a:prstGeom prst="straightConnector1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>
                <a:prstShdw prst="shdw13" dist="53882" dir="13500000">
                  <a:srgbClr val="808080">
                    <a:alpha val="50000"/>
                  </a:srgbClr>
                </a:prstShdw>
              </a:effectLst>
            </p:spPr>
          </p:cxnSp>
          <p:cxnSp>
            <p:nvCxnSpPr>
              <p:cNvPr id="19" name="AutoShape 5"/>
              <p:cNvCxnSpPr>
                <a:cxnSpLocks noChangeShapeType="1"/>
              </p:cNvCxnSpPr>
              <p:nvPr/>
            </p:nvCxnSpPr>
            <p:spPr bwMode="auto">
              <a:xfrm flipV="1">
                <a:off x="2790" y="5888"/>
                <a:ext cx="7740" cy="0"/>
              </a:xfrm>
              <a:prstGeom prst="straightConnector1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>
                <a:prstShdw prst="shdw13" dist="53882" dir="13500000">
                  <a:srgbClr val="808080">
                    <a:alpha val="50000"/>
                  </a:srgbClr>
                </a:prstShdw>
              </a:effectLst>
            </p:spPr>
          </p:cxnSp>
          <p:cxnSp>
            <p:nvCxnSpPr>
              <p:cNvPr id="20" name="AutoShape 6"/>
              <p:cNvCxnSpPr>
                <a:cxnSpLocks noChangeShapeType="1"/>
              </p:cNvCxnSpPr>
              <p:nvPr/>
            </p:nvCxnSpPr>
            <p:spPr bwMode="auto">
              <a:xfrm rot="16200000" flipH="1">
                <a:off x="8313" y="3671"/>
                <a:ext cx="2913" cy="1520"/>
              </a:xfrm>
              <a:prstGeom prst="straightConnector1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>
                <a:prstShdw prst="shdw13" dist="53882" dir="13500000">
                  <a:srgbClr val="808080">
                    <a:alpha val="50000"/>
                  </a:srgbClr>
                </a:prstShdw>
              </a:effectLst>
            </p:spPr>
          </p:cxnSp>
        </p:grpSp>
        <p:sp>
          <p:nvSpPr>
            <p:cNvPr id="13" name="WordArt 7"/>
            <p:cNvSpPr>
              <a:spLocks noChangeArrowheads="1" noChangeShapeType="1" noTextEdit="1"/>
            </p:cNvSpPr>
            <p:nvPr/>
          </p:nvSpPr>
          <p:spPr bwMode="auto">
            <a:xfrm>
              <a:off x="869479" y="5933221"/>
              <a:ext cx="1928826" cy="595310"/>
            </a:xfrm>
            <a:prstGeom prst="rect">
              <a:avLst/>
            </a:prstGeom>
          </p:spPr>
          <p:txBody>
            <a:bodyPr wrap="none" fromWordArt="1">
              <a:prstTxWarp prst="textCanUp">
                <a:avLst>
                  <a:gd name="adj" fmla="val 66667"/>
                </a:avLst>
              </a:prstTxWarp>
            </a:bodyPr>
            <a:lstStyle/>
            <a:p>
              <a:pPr algn="ctr" rtl="0"/>
              <a:r>
                <a:rPr lang="th-TH" sz="3600" b="1" kern="10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cs typeface="#TS  Malee Normal"/>
                </a:rPr>
                <a:t>หน่วยการเรียนรู้ที่ </a:t>
              </a:r>
              <a:endParaRPr lang="th-TH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#TS  Malee Normal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61988" y="6531844"/>
              <a:ext cx="2416644" cy="10433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4400" b="1" spc="300" dirty="0" smtClean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solidFill>
                    <a:srgbClr val="FF0000"/>
                  </a:solidFill>
                  <a:effectLst>
                    <a:glow rad="228600">
                      <a:schemeClr val="accent3">
                        <a:satMod val="175000"/>
                        <a:alpha val="40000"/>
                      </a:schemeClr>
                    </a:glow>
                  </a:effectLst>
                  <a:latin typeface="_Layiji MaHaNiYom V 1.2" pitchFamily="2" charset="0"/>
                  <a:cs typeface="_Layiji MaHaNiYom V 1.2" pitchFamily="2" charset="0"/>
                </a:rPr>
                <a:t>เติบโตสุขสมวัย</a:t>
              </a:r>
              <a:endParaRPr lang="th-TH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714620" y="7953396"/>
            <a:ext cx="36920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นางวันเพ็ญ 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คฤคราช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ตำแหน่ง ครูชำนาญการพิเศษ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กลุ่มสาระการเรียนรู้สุขศึกษาและพลศึกษา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โรงเรียนแกลง“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วิทย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สถาวร” อำเภอแกลง จังหวัดระยอง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สำนักงานเขตพื้นที่การศึกษามัธยมศึกษา เขต ๑๘ 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1785926" y="5167314"/>
            <a:ext cx="3429024" cy="2386008"/>
          </a:xfrm>
          <a:prstGeom prst="ellipse">
            <a:avLst/>
          </a:prstGeom>
          <a:gradFill rotWithShape="1">
            <a:gsLst>
              <a:gs pos="0">
                <a:srgbClr val="F2F2F2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24" name="irc_mi" descr="https://sites.google.com/site/bombam6653/bth-thi-2-kar-peliynpaelng-thang-rangkay-citci-xarmn-laea-phathnakar-thang-phes/2-1-laksna-kar-peliynpaelng-thang-rangkay-citci-xarmn-laea-phathnakar-thang-phes/6.jpg?attredirects=0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802" y="5810256"/>
            <a:ext cx="3076575" cy="1057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7" name="Oval 8"/>
          <p:cNvSpPr>
            <a:spLocks noChangeArrowheads="1"/>
          </p:cNvSpPr>
          <p:nvPr/>
        </p:nvSpPr>
        <p:spPr bwMode="auto">
          <a:xfrm>
            <a:off x="1428736" y="3238488"/>
            <a:ext cx="845350" cy="965684"/>
          </a:xfrm>
          <a:prstGeom prst="ellipse">
            <a:avLst/>
          </a:prstGeom>
          <a:gradFill rotWithShape="0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107763" dir="13500000" algn="ctr" rotWithShape="0">
              <a:srgbClr val="FFC00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DSMaiThaias" pitchFamily="18"/>
                <a:cs typeface="Angsana New" pitchFamily="18" charset="-34"/>
              </a:rPr>
              <a:t>๑</a:t>
            </a:r>
            <a:endParaRPr kumimoji="0" lang="th-TH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5465770" y="670161"/>
            <a:ext cx="430488" cy="343445"/>
            <a:chOff x="2064" y="1002"/>
            <a:chExt cx="722" cy="878"/>
          </a:xfrm>
        </p:grpSpPr>
        <p:sp>
          <p:nvSpPr>
            <p:cNvPr id="10" name="Oval 99"/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TH SarabunPSK" pitchFamily="34" charset="-34"/>
                <a:cs typeface="TH SarabunPSK" pitchFamily="34" charset="-34"/>
              </a:endParaRPr>
            </a:p>
          </p:txBody>
        </p:sp>
        <p:grpSp>
          <p:nvGrpSpPr>
            <p:cNvPr id="3" name="Group 100"/>
            <p:cNvGrpSpPr>
              <a:grpSpLocks/>
            </p:cNvGrpSpPr>
            <p:nvPr/>
          </p:nvGrpSpPr>
          <p:grpSpPr bwMode="auto">
            <a:xfrm>
              <a:off x="2086" y="1031"/>
              <a:ext cx="680" cy="849"/>
              <a:chOff x="3975" y="1593"/>
              <a:chExt cx="931" cy="1163"/>
            </a:xfrm>
          </p:grpSpPr>
          <p:pic>
            <p:nvPicPr>
              <p:cNvPr id="24" name="Picture 101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975" y="1593"/>
                <a:ext cx="925" cy="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Oval 102"/>
              <p:cNvSpPr>
                <a:spLocks noChangeArrowheads="1"/>
              </p:cNvSpPr>
              <p:nvPr/>
            </p:nvSpPr>
            <p:spPr bwMode="gray">
              <a:xfrm>
                <a:off x="3975" y="1593"/>
                <a:ext cx="931" cy="937"/>
              </a:xfrm>
              <a:prstGeom prst="ellipse">
                <a:avLst/>
              </a:prstGeom>
              <a:solidFill>
                <a:srgbClr val="99FF66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TH SarabunPSK" pitchFamily="34" charset="-34"/>
                  <a:cs typeface="TH SarabunPSK" pitchFamily="34" charset="-34"/>
                </a:endParaRPr>
              </a:p>
            </p:txBody>
          </p:sp>
          <p:pic>
            <p:nvPicPr>
              <p:cNvPr id="26" name="Picture 103" descr="light_shadow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4207" y="1735"/>
                <a:ext cx="682" cy="5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" name="Group 104"/>
              <p:cNvGrpSpPr>
                <a:grpSpLocks/>
              </p:cNvGrpSpPr>
              <p:nvPr/>
            </p:nvGrpSpPr>
            <p:grpSpPr bwMode="auto">
              <a:xfrm rot="-3733502" flipH="1" flipV="1">
                <a:off x="4256" y="2247"/>
                <a:ext cx="820" cy="198"/>
                <a:chOff x="2532" y="1051"/>
                <a:chExt cx="893" cy="246"/>
              </a:xfrm>
            </p:grpSpPr>
            <p:grpSp>
              <p:nvGrpSpPr>
                <p:cNvPr id="5" name="Group 105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34" name="AutoShape 106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TH SarabunPSK" pitchFamily="34" charset="-34"/>
                      <a:cs typeface="TH SarabunPSK" pitchFamily="34" charset="-34"/>
                    </a:endParaRPr>
                  </a:p>
                </p:txBody>
              </p:sp>
              <p:sp>
                <p:nvSpPr>
                  <p:cNvPr id="35" name="AutoShape 107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TH SarabunPSK" pitchFamily="34" charset="-34"/>
                      <a:cs typeface="TH SarabunPSK" pitchFamily="34" charset="-34"/>
                    </a:endParaRPr>
                  </a:p>
                </p:txBody>
              </p:sp>
              <p:sp>
                <p:nvSpPr>
                  <p:cNvPr id="36" name="AutoShape 108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TH SarabunPSK" pitchFamily="34" charset="-34"/>
                      <a:cs typeface="TH SarabunPSK" pitchFamily="34" charset="-34"/>
                    </a:endParaRPr>
                  </a:p>
                </p:txBody>
              </p:sp>
              <p:sp>
                <p:nvSpPr>
                  <p:cNvPr id="37" name="AutoShape 109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TH SarabunPSK" pitchFamily="34" charset="-34"/>
                      <a:cs typeface="TH SarabunPSK" pitchFamily="34" charset="-34"/>
                    </a:endParaRPr>
                  </a:p>
                </p:txBody>
              </p:sp>
            </p:grpSp>
            <p:grpSp>
              <p:nvGrpSpPr>
                <p:cNvPr id="6" name="Group 110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30" name="AutoShape 111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TH SarabunPSK" pitchFamily="34" charset="-34"/>
                      <a:cs typeface="TH SarabunPSK" pitchFamily="34" charset="-34"/>
                    </a:endParaRPr>
                  </a:p>
                </p:txBody>
              </p:sp>
              <p:sp>
                <p:nvSpPr>
                  <p:cNvPr id="31" name="AutoShape 112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TH SarabunPSK" pitchFamily="34" charset="-34"/>
                      <a:cs typeface="TH SarabunPSK" pitchFamily="34" charset="-34"/>
                    </a:endParaRPr>
                  </a:p>
                </p:txBody>
              </p:sp>
              <p:sp>
                <p:nvSpPr>
                  <p:cNvPr id="32" name="AutoShape 113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TH SarabunPSK" pitchFamily="34" charset="-34"/>
                      <a:cs typeface="TH SarabunPSK" pitchFamily="34" charset="-34"/>
                    </a:endParaRPr>
                  </a:p>
                </p:txBody>
              </p:sp>
              <p:sp>
                <p:nvSpPr>
                  <p:cNvPr id="33" name="AutoShape 114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TH SarabunPSK" pitchFamily="34" charset="-34"/>
                      <a:cs typeface="TH SarabunPSK" pitchFamily="34" charset="-34"/>
                    </a:endParaRPr>
                  </a:p>
                </p:txBody>
              </p:sp>
            </p:grpSp>
          </p:grpSp>
        </p:grpSp>
        <p:grpSp>
          <p:nvGrpSpPr>
            <p:cNvPr id="7" name="Group 115"/>
            <p:cNvGrpSpPr>
              <a:grpSpLocks/>
            </p:cNvGrpSpPr>
            <p:nvPr/>
          </p:nvGrpSpPr>
          <p:grpSpPr bwMode="auto">
            <a:xfrm rot="-3733502" flipH="1" flipV="1">
              <a:off x="2362" y="1505"/>
              <a:ext cx="527" cy="128"/>
              <a:chOff x="2532" y="1051"/>
              <a:chExt cx="893" cy="246"/>
            </a:xfrm>
          </p:grpSpPr>
          <p:grpSp>
            <p:nvGrpSpPr>
              <p:cNvPr id="8" name="Group 116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20" name="AutoShape 117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TH SarabunPSK" pitchFamily="34" charset="-34"/>
                    <a:cs typeface="TH SarabunPSK" pitchFamily="34" charset="-34"/>
                  </a:endParaRPr>
                </a:p>
              </p:txBody>
            </p:sp>
            <p:sp>
              <p:nvSpPr>
                <p:cNvPr id="21" name="AutoShape 118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TH SarabunPSK" pitchFamily="34" charset="-34"/>
                    <a:cs typeface="TH SarabunPSK" pitchFamily="34" charset="-34"/>
                  </a:endParaRPr>
                </a:p>
              </p:txBody>
            </p:sp>
            <p:sp>
              <p:nvSpPr>
                <p:cNvPr id="22" name="AutoShape 119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TH SarabunPSK" pitchFamily="34" charset="-34"/>
                    <a:cs typeface="TH SarabunPSK" pitchFamily="34" charset="-34"/>
                  </a:endParaRPr>
                </a:p>
              </p:txBody>
            </p:sp>
            <p:sp>
              <p:nvSpPr>
                <p:cNvPr id="23" name="AutoShape 120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TH SarabunPSK" pitchFamily="34" charset="-34"/>
                    <a:cs typeface="TH SarabunPSK" pitchFamily="34" charset="-34"/>
                  </a:endParaRPr>
                </a:p>
              </p:txBody>
            </p:sp>
          </p:grpSp>
          <p:grpSp>
            <p:nvGrpSpPr>
              <p:cNvPr id="9" name="Group 121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6" name="AutoShape 122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TH SarabunPSK" pitchFamily="34" charset="-34"/>
                    <a:cs typeface="TH SarabunPSK" pitchFamily="34" charset="-34"/>
                  </a:endParaRPr>
                </a:p>
              </p:txBody>
            </p:sp>
            <p:sp>
              <p:nvSpPr>
                <p:cNvPr id="17" name="AutoShape 123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TH SarabunPSK" pitchFamily="34" charset="-34"/>
                    <a:cs typeface="TH SarabunPSK" pitchFamily="34" charset="-34"/>
                  </a:endParaRPr>
                </a:p>
              </p:txBody>
            </p:sp>
            <p:sp>
              <p:nvSpPr>
                <p:cNvPr id="18" name="AutoShape 124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TH SarabunPSK" pitchFamily="34" charset="-34"/>
                    <a:cs typeface="TH SarabunPSK" pitchFamily="34" charset="-34"/>
                  </a:endParaRPr>
                </a:p>
              </p:txBody>
            </p:sp>
            <p:sp>
              <p:nvSpPr>
                <p:cNvPr id="19" name="AutoShape 125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TH SarabunPSK" pitchFamily="34" charset="-34"/>
                    <a:cs typeface="TH SarabunPSK" pitchFamily="34" charset="-34"/>
                  </a:endParaRPr>
                </a:p>
              </p:txBody>
            </p:sp>
          </p:grpSp>
        </p:grpSp>
        <p:sp>
          <p:nvSpPr>
            <p:cNvPr id="13" name="Rectangle 126"/>
            <p:cNvSpPr>
              <a:spLocks noChangeArrowheads="1"/>
            </p:cNvSpPr>
            <p:nvPr/>
          </p:nvSpPr>
          <p:spPr bwMode="gray">
            <a:xfrm>
              <a:off x="2199" y="1002"/>
              <a:ext cx="463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th-TH" sz="1600" dirty="0" smtClean="0">
                  <a:solidFill>
                    <a:srgbClr val="000000"/>
                  </a:solidFill>
                  <a:latin typeface="TH SarabunPSK" pitchFamily="34" charset="-34"/>
                  <a:cs typeface="TH SarabunPSK" pitchFamily="34" charset="-34"/>
                </a:rPr>
                <a:t>๗</a:t>
              </a:r>
              <a:endParaRPr lang="en-US" sz="16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</p:grpSp>
      <p:sp>
        <p:nvSpPr>
          <p:cNvPr id="38" name="สี่เหลี่ยมผืนผ้า 37"/>
          <p:cNvSpPr/>
          <p:nvPr/>
        </p:nvSpPr>
        <p:spPr>
          <a:xfrm>
            <a:off x="714356" y="1309662"/>
            <a:ext cx="5844870" cy="6740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  <a:sym typeface="Wingdings"/>
              </a:rPr>
              <a:t>๒. กระดูกและฟัน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solidFill>
                  <a:srgbClr val="FF3300"/>
                </a:solidFill>
                <a:latin typeface="TH SarabunPSK" pitchFamily="34" charset="-34"/>
                <a:cs typeface="TH SarabunPSK" pitchFamily="34" charset="-34"/>
                <a:sym typeface="Wingdings"/>
              </a:rPr>
              <a:t>    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๒.๑ </a:t>
            </a:r>
            <a:r>
              <a:rPr lang="th-TH" sz="1600" dirty="0" smtClean="0">
                <a:solidFill>
                  <a:srgbClr val="FF3300"/>
                </a:solidFill>
                <a:latin typeface="TH SarabunPSK" pitchFamily="34" charset="-34"/>
                <a:cs typeface="TH SarabunPSK" pitchFamily="34" charset="-34"/>
                <a:sym typeface="Wingdings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การเจริญเติบโตของกระดูก  โครงกระดูกทำให้ร่างกายของมนุษย์มีรูปร่างและสัดส่วน  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ซึ่งวัยรุ่นมีอัตราการเพิ่มของส่วนสูงที่เห็นได้ชัด  คือ  ช่วงลำตัวและแขนขายาวขึ้น  การเพิ่มความยาว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ของกระดูก  ทำให้รูปร่างของวัยรุ่นเปลี่ยนแปลงไปจากวัยเด็ก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    	๒.๒  การเจริญเติบโตของฟัน  วัยรุ่นจะมีฟันแท้ขึ้นเกือบครบ  และฟันน้ำนมจะหลุด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ไปเกือบหมด แต่การดูแลสุขภาพฟันที่ไม่ดีทำให้วัยรุ่นบางคนมีฟันเก ฟันห่าง ฟันคุด  ซึ่งในวัยเด็ก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ฟันแท้ยังขึ้นน้อย  จึงทำให้ยังดัดฟันไม่ได้เมื่อเข้าสู่วัยรุ่นซึ่งเป็นเวลาที่ฟันแท้ส่วนใหญ่จะเริ่มขึ้น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เกือบหมดแล้ว  จึงสามารถดัดฟันให้ตรงแนว เพื่อการสบฟันที่ปรกติ และง่ายต่อการดูแลรักษาความสะอาด</a:t>
            </a:r>
          </a:p>
          <a:p>
            <a:endParaRPr lang="th-TH" sz="1600" dirty="0" smtClean="0">
              <a:latin typeface="TH SarabunPSK" pitchFamily="34" charset="-34"/>
              <a:cs typeface="TH SarabunPSK" pitchFamily="34" charset="-34"/>
              <a:sym typeface="Wingdings"/>
            </a:endParaRPr>
          </a:p>
          <a:p>
            <a:r>
              <a:rPr lang="th-TH" sz="1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  <a:sym typeface="Wingdings"/>
              </a:rPr>
              <a:t>๓. การเจริญเติบโตของกล้ามเนื้อ</a:t>
            </a:r>
          </a:p>
          <a:p>
            <a:pPr>
              <a:tabLst>
                <a:tab pos="361950" algn="l"/>
              </a:tabLst>
            </a:pPr>
            <a:r>
              <a:rPr lang="th-TH" sz="1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  <a:sym typeface="Wingdings"/>
              </a:rPr>
              <a:t>         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เมื่อย่างเข้าสู่วัยรุ่น  ร่างกายจะผลิตฮอร์โมนแอนโดรเจน </a:t>
            </a:r>
            <a:r>
              <a:rPr lang="en-US" sz="1400" dirty="0" smtClean="0">
                <a:latin typeface="TH SarabunPSK" pitchFamily="34" charset="-34"/>
                <a:cs typeface="TH SarabunPSK" pitchFamily="34" charset="-34"/>
                <a:sym typeface="Wingdings"/>
              </a:rPr>
              <a:t>(Androgen)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เพื่อให้มีการเจริญเติบโต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ของกล้ามเนื้อและกระดูกในวัยรุ่นชายจะผลิตฮอร์โมน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  <a:sym typeface="Wingdings"/>
              </a:rPr>
              <a:t>เทสทอสเทอโรน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  <a:sym typeface="Wingdings"/>
              </a:rPr>
              <a:t>(Testosterone)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เพื่อกระตุ้น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การเจริญเติบโตของกล้ามเนื้อ  ทำให้กล้ามเนื้อของวัยรุ่นชาย มีขนาดใหญ่เป็นมัดและแข็งแรงกว่าวัยรุ่นหญิง</a:t>
            </a:r>
          </a:p>
          <a:p>
            <a:endParaRPr lang="th-TH" sz="1600" dirty="0" smtClean="0">
              <a:latin typeface="TH SarabunPSK" pitchFamily="34" charset="-34"/>
              <a:cs typeface="TH SarabunPSK" pitchFamily="34" charset="-34"/>
              <a:sym typeface="Wingdings"/>
            </a:endParaRPr>
          </a:p>
          <a:p>
            <a:r>
              <a:rPr lang="th-TH" sz="1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  <a:sym typeface="Wingdings"/>
              </a:rPr>
              <a:t>๔. การเจริญเติบโตของระบบสืบพันธุ์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           ระบบสืบพันธุ์จะเจริญเติบโตอย่างรวดเร็ว  เมื่อเข้าสู่วัยรุ่น  ซึ่งการเจริญเติบโตของ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ระบบสืบพันธุ์เป็นผลมาจากการกระตุ้นของฮอร์โมนเป็นส่วนสำคัญ  ทำให้มีการเปลี่ยนแปลง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ของรูปร่างและพฤติกรรมตามเพศอย่างเห็นได้ชัด  โดยวัยรุ่นหญิงจะมีอวัยวะสืบพันธุ์เจริญเติบโต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เต็มที่อายุระหว่าง ๑๓-๑๕ ปี  ส่วนวัยรุ่นชายจะเจริญเติบโตเต็มที่เมื่ออายุประมาณ ๑๕-๑๗ ปี</a:t>
            </a:r>
          </a:p>
          <a:p>
            <a:endParaRPr lang="th-TH" sz="1600" dirty="0" smtClean="0">
              <a:latin typeface="TH SarabunPSK" pitchFamily="34" charset="-34"/>
              <a:cs typeface="TH SarabunPSK" pitchFamily="34" charset="-34"/>
              <a:sym typeface="Wingdings"/>
            </a:endParaRPr>
          </a:p>
          <a:p>
            <a:r>
              <a:rPr lang="th-TH" sz="1600" b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  <a:sym typeface="Wingdings"/>
              </a:rPr>
              <a:t>๕. สิว</a:t>
            </a:r>
          </a:p>
          <a:p>
            <a:pPr>
              <a:tabLst>
                <a:tab pos="361950" algn="l"/>
              </a:tabLst>
            </a:pPr>
            <a:r>
              <a:rPr lang="th-TH" sz="1600" b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  <a:sym typeface="Wingdings"/>
              </a:rPr>
              <a:t>          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เมื่อเข้าสู่วัยรุ่น  ร่างกายจะมีการเจริญเติบโตอย่างรวดเร็ว  ทำให้มีระดับฮอร์โมนสูง  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โดยเฉพาะฮอร์โมนแอนโดรเจน  ซึ่งเป็นฮอร์โมนเพศชายพบในทั้งเพศชายและเพศหญิง  แต่เพศชาย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จะมีปริมาณมากกว่า ฮอร์โมนแอนจะไปกระตุ้นให้ต่อมไขมันผลิตน้ำมันออกมามากกว่าปกติ  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เพื่อรวมกับเซลล์ผิวหนังที่ตายแล้ว ทำให้ท่อไขมันและรูขุมขนอุดตันก็จะเกิดสิวอุดตัน และหากติดเชื้อ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แบคทีเรียก็จะกลายเป็นสิวอักเสบ ในวัยรุ่นเพศหญิงจะเป็นสิวเร็วกว่าเพศชาย แต่การที่เพศชาย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มีฮอร์โมนแอนโดรเจนมากกว่า ทำให้วัยรุ่นเพศชายมีอาการสิวที่รุนแรงกว่าเพศหญิง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049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98"/>
          <p:cNvGrpSpPr>
            <a:grpSpLocks/>
          </p:cNvGrpSpPr>
          <p:nvPr/>
        </p:nvGrpSpPr>
        <p:grpSpPr bwMode="auto">
          <a:xfrm>
            <a:off x="5465770" y="660773"/>
            <a:ext cx="430488" cy="352833"/>
            <a:chOff x="2064" y="978"/>
            <a:chExt cx="722" cy="902"/>
          </a:xfrm>
        </p:grpSpPr>
        <p:sp>
          <p:nvSpPr>
            <p:cNvPr id="10" name="Oval 99"/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TH SarabunPSK" pitchFamily="34" charset="-34"/>
                <a:cs typeface="TH SarabunPSK" pitchFamily="34" charset="-34"/>
              </a:endParaRPr>
            </a:p>
          </p:txBody>
        </p:sp>
        <p:grpSp>
          <p:nvGrpSpPr>
            <p:cNvPr id="11" name="Group 100"/>
            <p:cNvGrpSpPr>
              <a:grpSpLocks/>
            </p:cNvGrpSpPr>
            <p:nvPr/>
          </p:nvGrpSpPr>
          <p:grpSpPr bwMode="auto">
            <a:xfrm>
              <a:off x="2086" y="1031"/>
              <a:ext cx="680" cy="849"/>
              <a:chOff x="3975" y="1593"/>
              <a:chExt cx="931" cy="1163"/>
            </a:xfrm>
          </p:grpSpPr>
          <p:pic>
            <p:nvPicPr>
              <p:cNvPr id="24" name="Picture 101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975" y="1593"/>
                <a:ext cx="925" cy="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Oval 102"/>
              <p:cNvSpPr>
                <a:spLocks noChangeArrowheads="1"/>
              </p:cNvSpPr>
              <p:nvPr/>
            </p:nvSpPr>
            <p:spPr bwMode="gray">
              <a:xfrm>
                <a:off x="3975" y="1593"/>
                <a:ext cx="931" cy="937"/>
              </a:xfrm>
              <a:prstGeom prst="ellipse">
                <a:avLst/>
              </a:prstGeom>
              <a:solidFill>
                <a:srgbClr val="99FF66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TH SarabunPSK" pitchFamily="34" charset="-34"/>
                  <a:cs typeface="TH SarabunPSK" pitchFamily="34" charset="-34"/>
                </a:endParaRPr>
              </a:p>
            </p:txBody>
          </p:sp>
          <p:pic>
            <p:nvPicPr>
              <p:cNvPr id="26" name="Picture 103" descr="light_shadow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4207" y="1735"/>
                <a:ext cx="682" cy="5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7" name="Group 104"/>
              <p:cNvGrpSpPr>
                <a:grpSpLocks/>
              </p:cNvGrpSpPr>
              <p:nvPr/>
            </p:nvGrpSpPr>
            <p:grpSpPr bwMode="auto">
              <a:xfrm rot="-3733502" flipH="1" flipV="1">
                <a:off x="4256" y="2247"/>
                <a:ext cx="820" cy="198"/>
                <a:chOff x="2532" y="1051"/>
                <a:chExt cx="893" cy="246"/>
              </a:xfrm>
            </p:grpSpPr>
            <p:grpSp>
              <p:nvGrpSpPr>
                <p:cNvPr id="28" name="Group 105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34" name="AutoShape 106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TH SarabunPSK" pitchFamily="34" charset="-34"/>
                      <a:cs typeface="TH SarabunPSK" pitchFamily="34" charset="-34"/>
                    </a:endParaRPr>
                  </a:p>
                </p:txBody>
              </p:sp>
              <p:sp>
                <p:nvSpPr>
                  <p:cNvPr id="35" name="AutoShape 107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TH SarabunPSK" pitchFamily="34" charset="-34"/>
                      <a:cs typeface="TH SarabunPSK" pitchFamily="34" charset="-34"/>
                    </a:endParaRPr>
                  </a:p>
                </p:txBody>
              </p:sp>
              <p:sp>
                <p:nvSpPr>
                  <p:cNvPr id="36" name="AutoShape 108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TH SarabunPSK" pitchFamily="34" charset="-34"/>
                      <a:cs typeface="TH SarabunPSK" pitchFamily="34" charset="-34"/>
                    </a:endParaRPr>
                  </a:p>
                </p:txBody>
              </p:sp>
              <p:sp>
                <p:nvSpPr>
                  <p:cNvPr id="37" name="AutoShape 109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TH SarabunPSK" pitchFamily="34" charset="-34"/>
                      <a:cs typeface="TH SarabunPSK" pitchFamily="34" charset="-34"/>
                    </a:endParaRPr>
                  </a:p>
                </p:txBody>
              </p:sp>
            </p:grpSp>
            <p:grpSp>
              <p:nvGrpSpPr>
                <p:cNvPr id="29" name="Group 110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30" name="AutoShape 111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TH SarabunPSK" pitchFamily="34" charset="-34"/>
                      <a:cs typeface="TH SarabunPSK" pitchFamily="34" charset="-34"/>
                    </a:endParaRPr>
                  </a:p>
                </p:txBody>
              </p:sp>
              <p:sp>
                <p:nvSpPr>
                  <p:cNvPr id="31" name="AutoShape 112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TH SarabunPSK" pitchFamily="34" charset="-34"/>
                      <a:cs typeface="TH SarabunPSK" pitchFamily="34" charset="-34"/>
                    </a:endParaRPr>
                  </a:p>
                </p:txBody>
              </p:sp>
              <p:sp>
                <p:nvSpPr>
                  <p:cNvPr id="32" name="AutoShape 113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TH SarabunPSK" pitchFamily="34" charset="-34"/>
                      <a:cs typeface="TH SarabunPSK" pitchFamily="34" charset="-34"/>
                    </a:endParaRPr>
                  </a:p>
                </p:txBody>
              </p:sp>
              <p:sp>
                <p:nvSpPr>
                  <p:cNvPr id="33" name="AutoShape 114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TH SarabunPSK" pitchFamily="34" charset="-34"/>
                      <a:cs typeface="TH SarabunPSK" pitchFamily="34" charset="-34"/>
                    </a:endParaRPr>
                  </a:p>
                </p:txBody>
              </p:sp>
            </p:grpSp>
          </p:grpSp>
        </p:grpSp>
        <p:grpSp>
          <p:nvGrpSpPr>
            <p:cNvPr id="12" name="Group 115"/>
            <p:cNvGrpSpPr>
              <a:grpSpLocks/>
            </p:cNvGrpSpPr>
            <p:nvPr/>
          </p:nvGrpSpPr>
          <p:grpSpPr bwMode="auto">
            <a:xfrm rot="-3733502" flipH="1" flipV="1">
              <a:off x="2362" y="1505"/>
              <a:ext cx="527" cy="128"/>
              <a:chOff x="2532" y="1051"/>
              <a:chExt cx="893" cy="246"/>
            </a:xfrm>
          </p:grpSpPr>
          <p:grpSp>
            <p:nvGrpSpPr>
              <p:cNvPr id="14" name="Group 116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20" name="AutoShape 117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TH SarabunPSK" pitchFamily="34" charset="-34"/>
                    <a:cs typeface="TH SarabunPSK" pitchFamily="34" charset="-34"/>
                  </a:endParaRPr>
                </a:p>
              </p:txBody>
            </p:sp>
            <p:sp>
              <p:nvSpPr>
                <p:cNvPr id="21" name="AutoShape 118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TH SarabunPSK" pitchFamily="34" charset="-34"/>
                    <a:cs typeface="TH SarabunPSK" pitchFamily="34" charset="-34"/>
                  </a:endParaRPr>
                </a:p>
              </p:txBody>
            </p:sp>
            <p:sp>
              <p:nvSpPr>
                <p:cNvPr id="22" name="AutoShape 119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TH SarabunPSK" pitchFamily="34" charset="-34"/>
                    <a:cs typeface="TH SarabunPSK" pitchFamily="34" charset="-34"/>
                  </a:endParaRPr>
                </a:p>
              </p:txBody>
            </p:sp>
            <p:sp>
              <p:nvSpPr>
                <p:cNvPr id="23" name="AutoShape 120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TH SarabunPSK" pitchFamily="34" charset="-34"/>
                    <a:cs typeface="TH SarabunPSK" pitchFamily="34" charset="-34"/>
                  </a:endParaRPr>
                </a:p>
              </p:txBody>
            </p:sp>
          </p:grpSp>
          <p:grpSp>
            <p:nvGrpSpPr>
              <p:cNvPr id="15" name="Group 121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6" name="AutoShape 122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TH SarabunPSK" pitchFamily="34" charset="-34"/>
                    <a:cs typeface="TH SarabunPSK" pitchFamily="34" charset="-34"/>
                  </a:endParaRPr>
                </a:p>
              </p:txBody>
            </p:sp>
            <p:sp>
              <p:nvSpPr>
                <p:cNvPr id="17" name="AutoShape 123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TH SarabunPSK" pitchFamily="34" charset="-34"/>
                    <a:cs typeface="TH SarabunPSK" pitchFamily="34" charset="-34"/>
                  </a:endParaRPr>
                </a:p>
              </p:txBody>
            </p:sp>
            <p:sp>
              <p:nvSpPr>
                <p:cNvPr id="18" name="AutoShape 124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TH SarabunPSK" pitchFamily="34" charset="-34"/>
                    <a:cs typeface="TH SarabunPSK" pitchFamily="34" charset="-34"/>
                  </a:endParaRPr>
                </a:p>
              </p:txBody>
            </p:sp>
            <p:sp>
              <p:nvSpPr>
                <p:cNvPr id="19" name="AutoShape 125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TH SarabunPSK" pitchFamily="34" charset="-34"/>
                    <a:cs typeface="TH SarabunPSK" pitchFamily="34" charset="-34"/>
                  </a:endParaRPr>
                </a:p>
              </p:txBody>
            </p:sp>
          </p:grpSp>
        </p:grpSp>
        <p:sp>
          <p:nvSpPr>
            <p:cNvPr id="13" name="Rectangle 126"/>
            <p:cNvSpPr>
              <a:spLocks noChangeArrowheads="1"/>
            </p:cNvSpPr>
            <p:nvPr/>
          </p:nvSpPr>
          <p:spPr bwMode="gray">
            <a:xfrm>
              <a:off x="2184" y="978"/>
              <a:ext cx="463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th-TH" sz="1600" dirty="0" smtClean="0">
                  <a:solidFill>
                    <a:srgbClr val="000000"/>
                  </a:solidFill>
                  <a:latin typeface="TH SarabunPSK" pitchFamily="34" charset="-34"/>
                  <a:cs typeface="TH SarabunPSK" pitchFamily="34" charset="-34"/>
                </a:rPr>
                <a:t>๘</a:t>
              </a:r>
              <a:endParaRPr lang="en-US" sz="16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1000108" y="1523976"/>
            <a:ext cx="542928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๖. กลิ่นตัว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ช่วงวัยรุ่นร่างกายจะถูกกระตุ้นด้วยฮอร์โมนเพศ ทำให้ต่อมเหงื่อในร่างกายขับเหงื่อออกมามากขึ้น ซึ่งต่อมเหงื่อมี ๒ ชนิด คือ ต่อมเหงื่อน้ำใส  ที่อยู่ตามผิวหนัง เช่น บริเวณฝ่ามือฝ่าเท้า 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แผ่นหลังเป็นต่อมเหงื่อที่ขับเหงื่อเป็นน้ำใสๆ ไม่มีกลิ่น และต่อมเหงื่อน้ำข้น  โดยจะมีเฉพาะจุดตามร่างกาย เช่น ศีรษะ รักแร้  หัวนม อวัยวะเพศ</a:t>
            </a:r>
          </a:p>
          <a:p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	การเปลี่ยนแปลงและเจริญเติบโตด้านร่างกาย  มีผลกระทบต่ออารมณ์ของวัยรุ่น  ทำให้วัยรุ่นมีอารมณ์เปลี่ยนแปลงง่าย มีความอ่อนไหวทางอารมณ์ สามารถเปลี่ยนแปลงอารมณ์อย่างรวดเร็วและรุนแรง กล้าแสดงออก ชอบการเข้าสังคม และต้องการความเป็นอิสระ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ลักษณะอารมณ์ของวัยรุ่น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วัยรุ่นจะมีลักษณะอารมณ์พื้นฐาน ได้แก่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อารมณ์รัก การสนใจเพศตรงข้าม ทำให้รู้จักการดูแลตนเอง และดูแลเอาใจใส่คนรอบข้าง ต้องการพัฒนาความสามารถของตนเองให้เป็นที่ยอมรับ  และเป็นที่สนใจของผู้อื่น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อารมณ์อิจฉาริษยา  อาจแสดงออกมาในรูปของความโกรธอย่างรุนแรง และขาดเหตุผล เป็นลักษณะของอารมณ์ที่เกิดจากผลของการอบรมเลี้ยงดูในวัยเด็ก มักเกิดกับผู้ที่ไม่ความมั่นคงทางจิตใจและอารมณ์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อารมณ์กลัว  เป็นอารมณ์ที่เกิดขึ้นเมื่อรู้สึกว่าตนเองไม่ได้รับความปลอดภัย เกิดจากประสบการณ์เดิมของตนเอง  ซึ่งส่วนใหญ่เกี่ยวข้องกับการปรับตัวให้เข้ากับสังคม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อารมณ์วิตกกังวล  ซึ่งเป็นผลมาจากความกลัวแล้วเก็บมาคิดและทำนายเหตุการณ์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ที่อาจเกิดขึ้นในอนาคตไปในทางที่ไม่ดีทำให้เกิดความไม่สบายกายไม่สบายใจ 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อารมณ์โกรธ  เกิดจากการที่ไม่สมหวังในสิ่งที่ตนปรารถนา มีความรุนแรงมากน้อย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ขึ้นอยู่กับความคับข้องใจส่งผลต่อการตัดสินใจในลักษณะฉับพลัน  ไม่มีความยั้งคิดหรือ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ควบอารมณ์  ทำให้เกิดการบาดเจ็บทั้งต่อตนเอง ผู้อื่น หรือทรัพย์สินเสียหาย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๖. อารมณ์อยากรู้อยากเห็น  สนใจในสิ่งแปลกใหม่ โดยอยากรู้อยากลองในสิ่งที่ตนไม่รู้ 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" name="สี่เหลี่ยมผืนผ้า 38"/>
          <p:cNvSpPr/>
          <p:nvPr/>
        </p:nvSpPr>
        <p:spPr>
          <a:xfrm>
            <a:off x="1000108" y="3024174"/>
            <a:ext cx="248978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cs typeface="+mj-cs"/>
                <a:sym typeface="Wingdings"/>
              </a:rPr>
              <a:t>การเปลี่ยนแปลงด้านจิตใจและอารมณ์</a:t>
            </a:r>
            <a:endParaRPr lang="th-TH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59" name="กลุ่ม 58"/>
          <p:cNvGrpSpPr/>
          <p:nvPr/>
        </p:nvGrpSpPr>
        <p:grpSpPr>
          <a:xfrm>
            <a:off x="1785926" y="8596338"/>
            <a:ext cx="3400907" cy="401188"/>
            <a:chOff x="1488463" y="8382024"/>
            <a:chExt cx="3400907" cy="401188"/>
          </a:xfrm>
        </p:grpSpPr>
        <p:pic>
          <p:nvPicPr>
            <p:cNvPr id="50" name="รูปภาพ 49" descr="9.jpg"/>
            <p:cNvPicPr>
              <a:picLocks/>
            </p:cNvPicPr>
            <p:nvPr/>
          </p:nvPicPr>
          <p:blipFill>
            <a:blip r:embed="rId4" cstate="print">
              <a:clrChange>
                <a:clrFrom>
                  <a:srgbClr val="FBFFFE"/>
                </a:clrFrom>
                <a:clrTo>
                  <a:srgbClr val="FBFF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500570" y="8382024"/>
              <a:ext cx="388800" cy="399600"/>
            </a:xfrm>
            <a:prstGeom prst="rect">
              <a:avLst/>
            </a:prstGeom>
          </p:spPr>
        </p:pic>
        <p:pic>
          <p:nvPicPr>
            <p:cNvPr id="51" name="รูปภาพ 50" descr="1.jpg"/>
            <p:cNvPicPr>
              <a:picLocks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103819" y="8382024"/>
              <a:ext cx="388800" cy="399600"/>
            </a:xfrm>
            <a:prstGeom prst="rect">
              <a:avLst/>
            </a:prstGeom>
          </p:spPr>
        </p:pic>
        <p:pic>
          <p:nvPicPr>
            <p:cNvPr id="52" name="รูปภาพ 51" descr="2.jpg"/>
            <p:cNvPicPr>
              <a:picLocks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14752" y="8382024"/>
              <a:ext cx="388800" cy="399600"/>
            </a:xfrm>
            <a:prstGeom prst="rect">
              <a:avLst/>
            </a:prstGeom>
          </p:spPr>
        </p:pic>
        <p:pic>
          <p:nvPicPr>
            <p:cNvPr id="53" name="รูปภาพ 52" descr="3.jpg"/>
            <p:cNvPicPr>
              <a:picLocks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349611" y="8382024"/>
              <a:ext cx="388800" cy="399600"/>
            </a:xfrm>
            <a:prstGeom prst="rect">
              <a:avLst/>
            </a:prstGeom>
          </p:spPr>
        </p:pic>
        <p:pic>
          <p:nvPicPr>
            <p:cNvPr id="54" name="รูปภาพ 53" descr="4.jpg"/>
            <p:cNvPicPr>
              <a:picLocks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60811" y="8382024"/>
              <a:ext cx="388800" cy="399600"/>
            </a:xfrm>
            <a:prstGeom prst="rect">
              <a:avLst/>
            </a:prstGeom>
          </p:spPr>
        </p:pic>
        <p:pic>
          <p:nvPicPr>
            <p:cNvPr id="55" name="รูปภาพ 54" descr="5.jpg"/>
            <p:cNvPicPr>
              <a:picLocks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571744" y="8382024"/>
              <a:ext cx="388800" cy="399600"/>
            </a:xfrm>
            <a:prstGeom prst="rect">
              <a:avLst/>
            </a:prstGeom>
          </p:spPr>
        </p:pic>
        <p:pic>
          <p:nvPicPr>
            <p:cNvPr id="56" name="รูปภาพ 55" descr="6.jpg"/>
            <p:cNvPicPr>
              <a:picLocks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214554" y="8382024"/>
              <a:ext cx="388800" cy="399600"/>
            </a:xfrm>
            <a:prstGeom prst="rect">
              <a:avLst/>
            </a:prstGeom>
          </p:spPr>
        </p:pic>
        <p:pic>
          <p:nvPicPr>
            <p:cNvPr id="57" name="รูปภาพ 56" descr="7.jpg"/>
            <p:cNvPicPr>
              <a:picLocks/>
            </p:cNvPicPr>
            <p:nvPr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857364" y="8382024"/>
              <a:ext cx="388800" cy="399600"/>
            </a:xfrm>
            <a:prstGeom prst="rect">
              <a:avLst/>
            </a:prstGeom>
          </p:spPr>
        </p:pic>
        <p:pic>
          <p:nvPicPr>
            <p:cNvPr id="58" name="รูปภาพ 57" descr="8.jpg"/>
            <p:cNvPicPr>
              <a:picLocks noChangeAspect="1"/>
            </p:cNvPicPr>
            <p:nvPr/>
          </p:nvPicPr>
          <p:blipFill>
            <a:blip r:embed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488463" y="8382024"/>
              <a:ext cx="388034" cy="401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207359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5465770" y="660773"/>
            <a:ext cx="430488" cy="352833"/>
            <a:chOff x="2064" y="978"/>
            <a:chExt cx="722" cy="902"/>
          </a:xfrm>
        </p:grpSpPr>
        <p:sp>
          <p:nvSpPr>
            <p:cNvPr id="10" name="Oval 99"/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itchFamily="34" charset="0"/>
                <a:cs typeface="Arial" charset="0"/>
              </a:endParaRPr>
            </a:p>
          </p:txBody>
        </p:sp>
        <p:grpSp>
          <p:nvGrpSpPr>
            <p:cNvPr id="3" name="Group 100"/>
            <p:cNvGrpSpPr>
              <a:grpSpLocks/>
            </p:cNvGrpSpPr>
            <p:nvPr/>
          </p:nvGrpSpPr>
          <p:grpSpPr bwMode="auto">
            <a:xfrm>
              <a:off x="2086" y="1031"/>
              <a:ext cx="680" cy="849"/>
              <a:chOff x="3975" y="1593"/>
              <a:chExt cx="931" cy="1163"/>
            </a:xfrm>
          </p:grpSpPr>
          <p:pic>
            <p:nvPicPr>
              <p:cNvPr id="24" name="Picture 101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975" y="1593"/>
                <a:ext cx="925" cy="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Oval 102"/>
              <p:cNvSpPr>
                <a:spLocks noChangeArrowheads="1"/>
              </p:cNvSpPr>
              <p:nvPr/>
            </p:nvSpPr>
            <p:spPr bwMode="gray">
              <a:xfrm>
                <a:off x="3975" y="1593"/>
                <a:ext cx="931" cy="937"/>
              </a:xfrm>
              <a:prstGeom prst="ellipse">
                <a:avLst/>
              </a:prstGeom>
              <a:solidFill>
                <a:srgbClr val="99FF66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  <a:cs typeface="Arial" charset="0"/>
                </a:endParaRPr>
              </a:p>
            </p:txBody>
          </p:sp>
          <p:pic>
            <p:nvPicPr>
              <p:cNvPr id="26" name="Picture 103" descr="light_shadow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4207" y="1735"/>
                <a:ext cx="682" cy="5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" name="Group 104"/>
              <p:cNvGrpSpPr>
                <a:grpSpLocks/>
              </p:cNvGrpSpPr>
              <p:nvPr/>
            </p:nvGrpSpPr>
            <p:grpSpPr bwMode="auto">
              <a:xfrm rot="-3733502" flipH="1" flipV="1">
                <a:off x="4256" y="2247"/>
                <a:ext cx="820" cy="198"/>
                <a:chOff x="2532" y="1051"/>
                <a:chExt cx="893" cy="246"/>
              </a:xfrm>
            </p:grpSpPr>
            <p:grpSp>
              <p:nvGrpSpPr>
                <p:cNvPr id="5" name="Group 105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34" name="AutoShape 106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5" name="AutoShape 107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6" name="AutoShape 108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7" name="AutoShape 109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  <p:grpSp>
              <p:nvGrpSpPr>
                <p:cNvPr id="6" name="Group 110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30" name="AutoShape 111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1" name="AutoShape 112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2" name="AutoShape 113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3" name="AutoShape 114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</p:grpSp>
        </p:grpSp>
        <p:grpSp>
          <p:nvGrpSpPr>
            <p:cNvPr id="7" name="Group 115"/>
            <p:cNvGrpSpPr>
              <a:grpSpLocks/>
            </p:cNvGrpSpPr>
            <p:nvPr/>
          </p:nvGrpSpPr>
          <p:grpSpPr bwMode="auto">
            <a:xfrm rot="-3733502" flipH="1" flipV="1">
              <a:off x="2362" y="1505"/>
              <a:ext cx="527" cy="128"/>
              <a:chOff x="2532" y="1051"/>
              <a:chExt cx="893" cy="246"/>
            </a:xfrm>
          </p:grpSpPr>
          <p:grpSp>
            <p:nvGrpSpPr>
              <p:cNvPr id="8" name="Group 116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20" name="AutoShape 117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21" name="AutoShape 118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22" name="AutoShape 119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23" name="AutoShape 120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  <p:grpSp>
            <p:nvGrpSpPr>
              <p:cNvPr id="9" name="Group 121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6" name="AutoShape 122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17" name="AutoShape 123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18" name="AutoShape 124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19" name="AutoShape 125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</p:grpSp>
        <p:sp>
          <p:nvSpPr>
            <p:cNvPr id="13" name="Rectangle 126"/>
            <p:cNvSpPr>
              <a:spLocks noChangeArrowheads="1"/>
            </p:cNvSpPr>
            <p:nvPr/>
          </p:nvSpPr>
          <p:spPr bwMode="gray">
            <a:xfrm>
              <a:off x="2184" y="978"/>
              <a:ext cx="506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th-TH" sz="1600" dirty="0" smtClean="0">
                  <a:solidFill>
                    <a:srgbClr val="000000"/>
                  </a:solidFill>
                  <a:latin typeface="CordiaUPC" pitchFamily="34" charset="-34"/>
                  <a:cs typeface="+mj-cs"/>
                </a:rPr>
                <a:t> ๙</a:t>
              </a:r>
              <a:endParaRPr lang="en-US" sz="1600" dirty="0">
                <a:solidFill>
                  <a:srgbClr val="000000"/>
                </a:solidFill>
                <a:latin typeface="CordiaUPC" pitchFamily="34" charset="-34"/>
                <a:cs typeface="+mj-cs"/>
              </a:endParaRPr>
            </a:p>
          </p:txBody>
        </p:sp>
      </p:grpSp>
      <p:sp>
        <p:nvSpPr>
          <p:cNvPr id="39" name="สี่เหลี่ยมผืนผ้า 38"/>
          <p:cNvSpPr/>
          <p:nvPr/>
        </p:nvSpPr>
        <p:spPr>
          <a:xfrm>
            <a:off x="928670" y="1523976"/>
            <a:ext cx="184056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H SarabunPSK" pitchFamily="34" charset="-34"/>
                <a:cs typeface="TH SarabunPSK" pitchFamily="34" charset="-34"/>
                <a:sym typeface="Wingdings"/>
              </a:rPr>
              <a:t>การเปลี่ยนแปลงด้านสังคม</a:t>
            </a:r>
            <a:endParaRPr lang="th-TH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00108" y="1952604"/>
            <a:ext cx="52864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	การเปลี่ยนแปลงด้านร่างกาย จิตใจ อารมณ์ และความคิด  ทำให้มีการเปลี่ยนแปลง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ด้านการเข้าสังคม ซึ่งถือว่าเป็นพัฒนาการที่สำคัญเพราะมีการเปลี่ยนแปลงเจตคติและพฤติกรรมทางสังคม มีการแสดงออกที่เหมาะสมกับเพศและวัยมากขึ้น รู้จักปรับตัวให้เหมาะสมกับสภาพของตนเอง มีเหตุผลในการเลือกคบเพื่อนมากขึ้น ต้องการกลุ่มเพื่อนเพื่อให้มีความรู้สึกมั่นใจ ปลอดภัย และปรึกษาปัญหาได้ ต้องการมีส่วนในการช่วยเหลือ แก้ไจปัญหาสังคมร่วมกับผู้ใหญ่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การปฏิบัติตนที่เห็นชัด  ได้แก่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การคบเพื่อนทั้งเพศเดียวกันและเพศตรงข้าม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การเที่ยวเตร่  จัดกิจกรรมและหาความรู้เป็นหมู่คณะ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บูชาวีรบุรุษหรือวีรชน  นับถือคนดีมีความสามารถ คนเก่ง คนสวย โดยให้ความสนใจและชอบเลียนแบบ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การแต่งกายเป็นไปตามสมัยนิยม เพียงแต่ให้เหมือนเพื่อนๆ หรือแปลกไปกว่าคนอื่น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มรรยาทและศีลธรรมจรรยา  เช่น การพูดจา การแสดงความเคารพ  มรรยาทในการ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เข้าสังคม เป็นต้น                                                                                            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>
              <a:tabLst>
                <a:tab pos="361950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วัยรุ่นจะมีการเปลี่ยนแปลงและพัฒนาการด้านสติปัญญามากขึ้น  พัฒนาการทางความคิดเป็นผลมาจากคุณภาพของสมอง พันธุกรรมและการเรียนรู้ มีการพัฒนาความรู้ความสามารถต่างๆ  เริ่มมีความสามารถในการเปรียบเทียบตนเองกับบุคคลอื่น รู้จักใช้ความคิดอย่างมีเหตุผล 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มีความคิดสร้างสรรค์ มีความสามารถในการจดจำสิ่งต่างๆ ได้เป็นอย่างดี มีจินตนาการสูง  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มีความสามารถในการศึกษาหาความรู้ด้วยตนเอง  ดังนั้นวัยรุ่นจึงควรมีความคิดพิจารณา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ใช้สติปัญญาในทางที่ถูกต้องเพื่อพัฒนาความรู้ ความสามารถต่อไป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1" name="สี่เหลี่ยมผืนผ้า 40"/>
          <p:cNvSpPr/>
          <p:nvPr/>
        </p:nvSpPr>
        <p:spPr>
          <a:xfrm>
            <a:off x="1000108" y="5310190"/>
            <a:ext cx="206498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cs typeface="+mj-cs"/>
                <a:sym typeface="Wingdings"/>
              </a:rPr>
              <a:t>การเปลี่ยนแปลงด้านสติปัญญา</a:t>
            </a:r>
            <a:endParaRPr lang="th-TH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2" name="รูปภาพ 41" descr="http://www.vcharkarn.com/uploads/144/14498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16" y="7381892"/>
            <a:ext cx="2762248" cy="1785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07359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8"/>
          <p:cNvGrpSpPr>
            <a:grpSpLocks/>
          </p:cNvGrpSpPr>
          <p:nvPr/>
        </p:nvGrpSpPr>
        <p:grpSpPr bwMode="auto">
          <a:xfrm>
            <a:off x="5465770" y="660773"/>
            <a:ext cx="430488" cy="352833"/>
            <a:chOff x="2064" y="978"/>
            <a:chExt cx="722" cy="902"/>
          </a:xfrm>
        </p:grpSpPr>
        <p:sp>
          <p:nvSpPr>
            <p:cNvPr id="12" name="Oval 99"/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itchFamily="34" charset="0"/>
                <a:cs typeface="Arial" charset="0"/>
              </a:endParaRPr>
            </a:p>
          </p:txBody>
        </p:sp>
        <p:grpSp>
          <p:nvGrpSpPr>
            <p:cNvPr id="13" name="Group 100"/>
            <p:cNvGrpSpPr>
              <a:grpSpLocks/>
            </p:cNvGrpSpPr>
            <p:nvPr/>
          </p:nvGrpSpPr>
          <p:grpSpPr bwMode="auto">
            <a:xfrm>
              <a:off x="2086" y="1031"/>
              <a:ext cx="680" cy="849"/>
              <a:chOff x="3975" y="1593"/>
              <a:chExt cx="931" cy="1163"/>
            </a:xfrm>
          </p:grpSpPr>
          <p:pic>
            <p:nvPicPr>
              <p:cNvPr id="26" name="Picture 101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975" y="1593"/>
                <a:ext cx="925" cy="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Oval 102"/>
              <p:cNvSpPr>
                <a:spLocks noChangeArrowheads="1"/>
              </p:cNvSpPr>
              <p:nvPr/>
            </p:nvSpPr>
            <p:spPr bwMode="gray">
              <a:xfrm>
                <a:off x="3975" y="1593"/>
                <a:ext cx="931" cy="937"/>
              </a:xfrm>
              <a:prstGeom prst="ellipse">
                <a:avLst/>
              </a:prstGeom>
              <a:solidFill>
                <a:srgbClr val="99FF66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  <a:cs typeface="Arial" charset="0"/>
                </a:endParaRPr>
              </a:p>
            </p:txBody>
          </p:sp>
          <p:pic>
            <p:nvPicPr>
              <p:cNvPr id="28" name="Picture 103" descr="light_shadow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4207" y="1735"/>
                <a:ext cx="682" cy="5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9" name="Group 104"/>
              <p:cNvGrpSpPr>
                <a:grpSpLocks/>
              </p:cNvGrpSpPr>
              <p:nvPr/>
            </p:nvGrpSpPr>
            <p:grpSpPr bwMode="auto">
              <a:xfrm rot="-3733502" flipH="1" flipV="1">
                <a:off x="4256" y="2247"/>
                <a:ext cx="820" cy="198"/>
                <a:chOff x="2532" y="1051"/>
                <a:chExt cx="893" cy="246"/>
              </a:xfrm>
            </p:grpSpPr>
            <p:grpSp>
              <p:nvGrpSpPr>
                <p:cNvPr id="30" name="Group 105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36" name="AutoShape 106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7" name="AutoShape 107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8" name="AutoShape 108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9" name="AutoShape 109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  <p:grpSp>
              <p:nvGrpSpPr>
                <p:cNvPr id="31" name="Group 110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32" name="AutoShape 111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3" name="AutoShape 112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4" name="AutoShape 113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5" name="AutoShape 114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</p:grpSp>
        </p:grpSp>
        <p:grpSp>
          <p:nvGrpSpPr>
            <p:cNvPr id="14" name="Group 115"/>
            <p:cNvGrpSpPr>
              <a:grpSpLocks/>
            </p:cNvGrpSpPr>
            <p:nvPr/>
          </p:nvGrpSpPr>
          <p:grpSpPr bwMode="auto">
            <a:xfrm rot="-3733502" flipH="1" flipV="1">
              <a:off x="2362" y="1505"/>
              <a:ext cx="527" cy="128"/>
              <a:chOff x="2532" y="1051"/>
              <a:chExt cx="893" cy="246"/>
            </a:xfrm>
          </p:grpSpPr>
          <p:grpSp>
            <p:nvGrpSpPr>
              <p:cNvPr id="16" name="Group 116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22" name="AutoShape 117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23" name="AutoShape 118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24" name="AutoShape 119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25" name="AutoShape 120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  <p:grpSp>
            <p:nvGrpSpPr>
              <p:cNvPr id="17" name="Group 121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8" name="AutoShape 122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19" name="AutoShape 123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20" name="AutoShape 124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21" name="AutoShape 125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</p:grpSp>
        <p:sp>
          <p:nvSpPr>
            <p:cNvPr id="15" name="Rectangle 126"/>
            <p:cNvSpPr>
              <a:spLocks noChangeArrowheads="1"/>
            </p:cNvSpPr>
            <p:nvPr/>
          </p:nvSpPr>
          <p:spPr bwMode="gray">
            <a:xfrm>
              <a:off x="2126" y="978"/>
              <a:ext cx="587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th-TH" sz="1600" dirty="0" smtClean="0">
                  <a:solidFill>
                    <a:srgbClr val="000000"/>
                  </a:solidFill>
                  <a:latin typeface="CordiaUPC" pitchFamily="34" charset="-34"/>
                  <a:cs typeface="+mj-cs"/>
                </a:rPr>
                <a:t>๑๐</a:t>
              </a:r>
              <a:endParaRPr lang="en-US" sz="1600" dirty="0">
                <a:solidFill>
                  <a:srgbClr val="000000"/>
                </a:solidFill>
                <a:latin typeface="CordiaUPC" pitchFamily="34" charset="-34"/>
                <a:cs typeface="+mj-cs"/>
              </a:endParaRPr>
            </a:p>
          </p:txBody>
        </p:sp>
      </p:grpSp>
      <p:grpSp>
        <p:nvGrpSpPr>
          <p:cNvPr id="43" name="กลุ่ม 42"/>
          <p:cNvGrpSpPr/>
          <p:nvPr/>
        </p:nvGrpSpPr>
        <p:grpSpPr>
          <a:xfrm>
            <a:off x="2643182" y="1381100"/>
            <a:ext cx="1857388" cy="800964"/>
            <a:chOff x="2786058" y="2580400"/>
            <a:chExt cx="1857388" cy="800964"/>
          </a:xfrm>
        </p:grpSpPr>
        <p:pic>
          <p:nvPicPr>
            <p:cNvPr id="44" name="รูปภาพ 43" descr="BUNTINGM.WM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6058" y="2580400"/>
              <a:ext cx="1857388" cy="800964"/>
            </a:xfrm>
            <a:prstGeom prst="rect">
              <a:avLst/>
            </a:prstGeom>
          </p:spPr>
        </p:pic>
        <p:sp>
          <p:nvSpPr>
            <p:cNvPr id="45" name="สี่เหลี่ยมผืนผ้า 44"/>
            <p:cNvSpPr/>
            <p:nvPr/>
          </p:nvSpPr>
          <p:spPr>
            <a:xfrm>
              <a:off x="3071810" y="2809860"/>
              <a:ext cx="1151276" cy="4308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th-TH" sz="2200" b="1" cap="none" spc="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บรรณนุกรม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428736" y="2595546"/>
            <a:ext cx="48577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กิตติ 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ปรมัตถ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ผลและคณะ.  (๒๕๕๑).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หนังสือเสริมฝึกประสบการณ์ วิชา สุขศึกษา ๒.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กรุงเทพฯ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ฝ่ายวิชาการ บริษัท สำนักพิมพ์เอมพันธ์ จำกัด.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คู่มือครู.  (๒๕๕๑).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สุขศึกษาและพลศึกษา ชั้นมัธยมศึกษาปีที่ ๒.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กรุงเทพฯ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สำนักพิมพ์ บริษัทพัฒนาคุณภาพวิชาการ 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พว.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). 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อภิลักษณ์  เทียนทองและคณะ.  (๒๕๕๑).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หนังสือเรียน รายวิชาพื้นฐาน สุขศึกษาและ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พลศึกษา ชั้นมัธยมศึกษาปีที่ ๒.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กรุงเทพฯ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บริษัท สำนักพิมพ์ประสานมิตร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ปสม.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 จำกัด.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1142984" y="2595546"/>
            <a:ext cx="532389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ชุดการเรียนการสอนวิชาสุขศึกษาและพลศึกษา เรื่อง การสร้างเสริมสุขภาพในวัยเรียน  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สำหรับนักเรียนชั้นมัธยมศึกษาปีที่ ๒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หน่วยการเรียนรู้ที่ ๑ เติบโตสุขสมวัย</a:t>
            </a:r>
            <a:endParaRPr lang="th-TH" sz="1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53823763"/>
              </p:ext>
            </p:extLst>
          </p:nvPr>
        </p:nvGraphicFramePr>
        <p:xfrm>
          <a:off x="2143116" y="3524240"/>
          <a:ext cx="2516290" cy="445326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258145"/>
                <a:gridCol w="125814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ก่อนเรียน-หลังเรียน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92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ข้อ</a:t>
                      </a:r>
                      <a:endParaRPr lang="en-US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FF00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ตอบ</a:t>
                      </a:r>
                      <a:endParaRPr lang="en-US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FF0066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๑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๒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9108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๓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๔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๕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๖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๗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๘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๙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mtClean="0">
                          <a:latin typeface="TH SarabunPSK" pitchFamily="34" charset="-34"/>
                          <a:cs typeface="TH SarabunPSK" pitchFamily="34" charset="-34"/>
                        </a:rPr>
                        <a:t>๑๐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5465770" y="660773"/>
            <a:ext cx="430488" cy="352833"/>
            <a:chOff x="2064" y="978"/>
            <a:chExt cx="722" cy="902"/>
          </a:xfrm>
        </p:grpSpPr>
        <p:sp>
          <p:nvSpPr>
            <p:cNvPr id="12" name="Oval 99"/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itchFamily="34" charset="0"/>
                <a:cs typeface="Arial" charset="0"/>
              </a:endParaRPr>
            </a:p>
          </p:txBody>
        </p:sp>
        <p:grpSp>
          <p:nvGrpSpPr>
            <p:cNvPr id="3" name="Group 100"/>
            <p:cNvGrpSpPr>
              <a:grpSpLocks/>
            </p:cNvGrpSpPr>
            <p:nvPr/>
          </p:nvGrpSpPr>
          <p:grpSpPr bwMode="auto">
            <a:xfrm>
              <a:off x="2086" y="1031"/>
              <a:ext cx="680" cy="849"/>
              <a:chOff x="3975" y="1593"/>
              <a:chExt cx="931" cy="1163"/>
            </a:xfrm>
          </p:grpSpPr>
          <p:pic>
            <p:nvPicPr>
              <p:cNvPr id="26" name="Picture 101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975" y="1593"/>
                <a:ext cx="925" cy="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Oval 102"/>
              <p:cNvSpPr>
                <a:spLocks noChangeArrowheads="1"/>
              </p:cNvSpPr>
              <p:nvPr/>
            </p:nvSpPr>
            <p:spPr bwMode="gray">
              <a:xfrm>
                <a:off x="3975" y="1593"/>
                <a:ext cx="931" cy="937"/>
              </a:xfrm>
              <a:prstGeom prst="ellipse">
                <a:avLst/>
              </a:prstGeom>
              <a:solidFill>
                <a:srgbClr val="99FF66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  <a:cs typeface="Arial" charset="0"/>
                </a:endParaRPr>
              </a:p>
            </p:txBody>
          </p:sp>
          <p:pic>
            <p:nvPicPr>
              <p:cNvPr id="28" name="Picture 103" descr="light_shadow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4207" y="1735"/>
                <a:ext cx="682" cy="5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" name="Group 104"/>
              <p:cNvGrpSpPr>
                <a:grpSpLocks/>
              </p:cNvGrpSpPr>
              <p:nvPr/>
            </p:nvGrpSpPr>
            <p:grpSpPr bwMode="auto">
              <a:xfrm rot="-3733502" flipH="1" flipV="1">
                <a:off x="4256" y="2247"/>
                <a:ext cx="820" cy="198"/>
                <a:chOff x="2532" y="1051"/>
                <a:chExt cx="893" cy="246"/>
              </a:xfrm>
            </p:grpSpPr>
            <p:grpSp>
              <p:nvGrpSpPr>
                <p:cNvPr id="8" name="Group 105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36" name="AutoShape 106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7" name="AutoShape 107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8" name="AutoShape 108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9" name="AutoShape 109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  <p:grpSp>
              <p:nvGrpSpPr>
                <p:cNvPr id="9" name="Group 110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32" name="AutoShape 111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3" name="AutoShape 112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4" name="AutoShape 113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5" name="AutoShape 114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</p:grpSp>
        </p:grpSp>
        <p:grpSp>
          <p:nvGrpSpPr>
            <p:cNvPr id="10" name="Group 115"/>
            <p:cNvGrpSpPr>
              <a:grpSpLocks/>
            </p:cNvGrpSpPr>
            <p:nvPr/>
          </p:nvGrpSpPr>
          <p:grpSpPr bwMode="auto">
            <a:xfrm rot="-3733502" flipH="1" flipV="1">
              <a:off x="2362" y="1505"/>
              <a:ext cx="527" cy="128"/>
              <a:chOff x="2532" y="1051"/>
              <a:chExt cx="893" cy="246"/>
            </a:xfrm>
          </p:grpSpPr>
          <p:grpSp>
            <p:nvGrpSpPr>
              <p:cNvPr id="11" name="Group 116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22" name="AutoShape 117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23" name="AutoShape 118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24" name="AutoShape 119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25" name="AutoShape 120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  <p:grpSp>
            <p:nvGrpSpPr>
              <p:cNvPr id="13" name="Group 121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8" name="AutoShape 122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19" name="AutoShape 123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20" name="AutoShape 124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21" name="AutoShape 125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</p:grpSp>
        <p:sp>
          <p:nvSpPr>
            <p:cNvPr id="15" name="Rectangle 126"/>
            <p:cNvSpPr>
              <a:spLocks noChangeArrowheads="1"/>
            </p:cNvSpPr>
            <p:nvPr/>
          </p:nvSpPr>
          <p:spPr bwMode="gray">
            <a:xfrm>
              <a:off x="2126" y="978"/>
              <a:ext cx="589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th-TH" sz="1600" dirty="0" smtClean="0">
                  <a:solidFill>
                    <a:srgbClr val="000000"/>
                  </a:solidFill>
                  <a:latin typeface="CordiaUPC" pitchFamily="34" charset="-34"/>
                  <a:cs typeface="+mj-cs"/>
                </a:rPr>
                <a:t>๑๑</a:t>
              </a:r>
              <a:endParaRPr lang="en-US" sz="1600" dirty="0">
                <a:solidFill>
                  <a:srgbClr val="000000"/>
                </a:solidFill>
                <a:latin typeface="CordiaUPC" pitchFamily="34" charset="-34"/>
                <a:cs typeface="+mj-cs"/>
              </a:endParaRPr>
            </a:p>
          </p:txBody>
        </p:sp>
      </p:grpSp>
      <p:grpSp>
        <p:nvGrpSpPr>
          <p:cNvPr id="14" name="กลุ่ม 39"/>
          <p:cNvGrpSpPr/>
          <p:nvPr/>
        </p:nvGrpSpPr>
        <p:grpSpPr>
          <a:xfrm>
            <a:off x="1214422" y="1309662"/>
            <a:ext cx="4500602" cy="857256"/>
            <a:chOff x="857224" y="357166"/>
            <a:chExt cx="7358114" cy="1071570"/>
          </a:xfrm>
        </p:grpSpPr>
        <p:pic>
          <p:nvPicPr>
            <p:cNvPr id="41" name="Picture 2" descr="kapook_42282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7224" y="357166"/>
              <a:ext cx="7358114" cy="1071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รูปภาพ 41" descr="kapook_4776.gi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98827" y="936310"/>
              <a:ext cx="3810000" cy="476250"/>
            </a:xfrm>
            <a:prstGeom prst="rect">
              <a:avLst/>
            </a:prstGeom>
          </p:spPr>
        </p:pic>
      </p:grpSp>
      <p:sp>
        <p:nvSpPr>
          <p:cNvPr id="5" name="สี่เหลี่ยมผืนผ้า 4"/>
          <p:cNvSpPr/>
          <p:nvPr/>
        </p:nvSpPr>
        <p:spPr>
          <a:xfrm>
            <a:off x="1357298" y="1523976"/>
            <a:ext cx="2789546" cy="4308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เฉลยแบบทดสอบก่อน-หลังเรียน</a:t>
            </a:r>
          </a:p>
        </p:txBody>
      </p:sp>
    </p:spTree>
    <p:extLst>
      <p:ext uri="{BB962C8B-B14F-4D97-AF65-F5344CB8AC3E}">
        <p14:creationId xmlns="" xmlns:p14="http://schemas.microsoft.com/office/powerpoint/2010/main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 descr="1kapook_1676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38" y="1023910"/>
            <a:ext cx="3409950" cy="666750"/>
          </a:xfrm>
          <a:prstGeom prst="rect">
            <a:avLst/>
          </a:prstGeom>
        </p:spPr>
      </p:pic>
      <p:sp>
        <p:nvSpPr>
          <p:cNvPr id="3" name="สี่เหลี่ยมผืนผ้า 2"/>
          <p:cNvSpPr/>
          <p:nvPr/>
        </p:nvSpPr>
        <p:spPr>
          <a:xfrm>
            <a:off x="928670" y="3022968"/>
            <a:ext cx="550072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42925" algn="l"/>
              </a:tabLst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ชุดการเรียนการสอนรายวิชาสุขศึกษาและพลศึกษา เรื่อง การสร้างเสริมสุขภาพในวัยเรียน  สำหรับนักเรียนชั้นมัธยมศึกษาปีที่ ๒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หน่วยการเรียนรู้ที่ 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เติบโตสุขสมวัย  สร้างขึ้นประกอบด้วยเนื้อหา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สาระ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เกี่ยวกับการเปลี่ยนแปลงด้านร่างกาย จิตใจ อารมณ์ สังคม และสติปัญญา ในวัยรุ่น และปัจจัยที่มีผลกระทบต่อการเจริญเติบโตและพัฒนาการด้านร่างกาย จิตใจ อารมณ์ สังคม และสติปัญญา ในวัยรุ่น ตามหลักสูตรแกนกลางการศึกษา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ขั้นพื้นฐาน พุทธศักราช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๒๕๕๑  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ชุดการเรียนการสอนเล่ม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นี้  ได้นำเสนอเรื่องราวเกี่ยวกับ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การสร้างเสริมสุขภาพในวัยเรียน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เป็นแหล่งการเรียนรู้เพิ่มเติม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จากตำราเรียน มีคำถามทบทวนบทเรียน  มีแบบทดสอบก่อนเรียน  และแบบทดสอบหลังเรียน  ซึ่ง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นักเรียนสามารถเรียนรู้เนื้อหาสาระ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ได้ด้วยตนเอง ตามความสนใจและศักยภาพของนักเรียนเอง  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ผู้จัดทำมี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ความปรารถนาอย่างยิ่งที่จะให้ผู้ที่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ศึกษาชุดการเรียนการสอนเล่ม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นี้ ได้ผลบรรลุจุดมุ่งหมายทุกท่าน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914646" y="1162023"/>
            <a:ext cx="92524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คำนำ</a:t>
            </a:r>
            <a:endParaRPr lang="th-TH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" name="รูปภาพ 9" descr="kapook_2326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16" y="8310586"/>
            <a:ext cx="2857520" cy="278830"/>
          </a:xfrm>
          <a:prstGeom prst="rect">
            <a:avLst/>
          </a:prstGeom>
        </p:spPr>
      </p:pic>
      <p:pic>
        <p:nvPicPr>
          <p:cNvPr id="14" name="รูปภาพ 13" descr="kapook_25560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4554" y="2452670"/>
            <a:ext cx="2718474" cy="20954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1014847" y="3099563"/>
            <a:ext cx="52925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80975" algn="l"/>
                <a:tab pos="361950" algn="l"/>
                <a:tab pos="468630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เรื่อง		หน้า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คำแนะนำการ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ใช้สำหรับครู	๑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คำแนะนำการใช้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สำหรับนักเรียน	๒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เป้าหมายการเรียนรู้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มาตรฐานและตัวชี้วัด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สาระสำคัญ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สาระการเรียนรู้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แบบทดสอบ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ก่อน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 - หลังเรียน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</a:t>
            </a:r>
          </a:p>
          <a:p>
            <a:pPr>
              <a:tabLst>
                <a:tab pos="542925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การเปลี่ยนแปลงด้านร่างกาย จิตใจ อารมณ์ สังคม และสติปัญญา ในวัยรุ่น 	๖บรรณานุกรม	๑๐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6672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เฉลย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แบบทดสอบก่อน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 - หลังเรียน</a:t>
            </a:r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๑๑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4" name="รูปภาพ 13" descr="kapook_2556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54" y="2666984"/>
            <a:ext cx="2718474" cy="209549"/>
          </a:xfrm>
          <a:prstGeom prst="rect">
            <a:avLst/>
          </a:prstGeom>
        </p:spPr>
      </p:pic>
      <p:pic>
        <p:nvPicPr>
          <p:cNvPr id="15" name="รูปภาพ 14" descr="kapook_2326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16" y="8310586"/>
            <a:ext cx="2857520" cy="278830"/>
          </a:xfrm>
          <a:prstGeom prst="rect">
            <a:avLst/>
          </a:prstGeom>
        </p:spPr>
      </p:pic>
      <p:pic>
        <p:nvPicPr>
          <p:cNvPr id="8" name="รูปภาพ 7" descr="1kapook_16769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488" y="952472"/>
            <a:ext cx="3409950" cy="666750"/>
          </a:xfrm>
          <a:prstGeom prst="rect">
            <a:avLst/>
          </a:prstGeom>
        </p:spPr>
      </p:pic>
      <p:sp>
        <p:nvSpPr>
          <p:cNvPr id="6" name="สี่เหลี่ยมผืนผ้า 5"/>
          <p:cNvSpPr/>
          <p:nvPr/>
        </p:nvSpPr>
        <p:spPr>
          <a:xfrm>
            <a:off x="2928934" y="1095348"/>
            <a:ext cx="82266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สารบัญ</a:t>
            </a:r>
            <a:endParaRPr lang="th-TH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9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รูปภาพ 35" descr="1kapook_1676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64" y="1381100"/>
            <a:ext cx="3643338" cy="666750"/>
          </a:xfrm>
          <a:prstGeom prst="rect">
            <a:avLst/>
          </a:prstGeom>
        </p:spPr>
      </p:pic>
      <p:sp>
        <p:nvSpPr>
          <p:cNvPr id="5" name="สี่เหลี่ยมผืนผ้า 4"/>
          <p:cNvSpPr/>
          <p:nvPr/>
        </p:nvSpPr>
        <p:spPr>
          <a:xfrm>
            <a:off x="928670" y="2792760"/>
            <a:ext cx="541665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จุดประสงค์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นักเรียนได้ศึกษาค้นคว้าด้วยตนเอง  ทั้งนักเรียนที่เรียนดีและ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นักเรียนที่เรียน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ช้า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ใช้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ประกอบการสอนใน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แผนการจัดการเรียนรู้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เพื่อนักเรียนจะได้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ศึกษาค้นคว้า ปฏิบัติกิจกรรม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การ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เรียนรู้ตาม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หลักสูตรที่กำหนด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ชุดการเรียนการสอนนี้สา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มารถนำไปประเมินผลการสอนผลผ่าน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จุดประสงค์  กลุ่มสาระการเรียนรู้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สุขศึกษาและพลศึกษาได้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โดยประเมิน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จากแบบทดสอบ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วิธีใช้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ศึกษาแผนการจัดการเรียนรู้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ซึ่งประกอบด้วยสาระการเรียนรู้  จุดประสงค์การเรียนรู้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เนื้อหา 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กิจกรรมการเรียนรู้  สื่อการเรียนการสอน  การวัดผล</a:t>
            </a:r>
            <a:r>
              <a:rPr lang="th-TH" sz="1600">
                <a:latin typeface="TH SarabunPSK" pitchFamily="34" charset="-34"/>
                <a:cs typeface="TH SarabunPSK" pitchFamily="34" charset="-34"/>
              </a:rPr>
              <a:t>ประเมินผล  </a:t>
            </a:r>
            <a:r>
              <a:rPr lang="th-TH" sz="1600" smtClean="0"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เข้าใจ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ชี้แจง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ให้นักเรียนอ่านคำแนะนำการ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ใช้ชุดการเรียนการสอนอย่าง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ละเอียด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และปฏิบัติตามขั้นตอน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จน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จบ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เตรียม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วัสดุอุปกรณ์ตามความเหมาะสมของกิจกรรม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๔. สังเกต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การปฏิบัติกิจกรรมของผู้เรียนตาม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ขั้นตอน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ถ้านักเรียนคนใด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ศึกษาชุดการเรียนการสอน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แล้วยัง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ไม่เข้าใจ  ครูควรชี้แนะเสริมให้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นักเรียนได้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ฝึก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ปฏิบัติบ่อยๆ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ทั้งที่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บ้าน และโรงเรียน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จะ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ทำให้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เข้าใจชุดการเรียนการสอนได้ดี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ยิ่งขึ้น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ผล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การปฏิบัติกิจกรรมสามารถนำไป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ประกอบการพิจารณา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ผ่าน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จุดประสงค์โดยครูผู้สอน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ประเมินผล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กิจกรรมตาม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ขั้นตอน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928802" y="1595414"/>
            <a:ext cx="342112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คำแนะนำการใช้ชุดการเรียนการสอนสำหรับครู</a:t>
            </a:r>
            <a:endParaRPr lang="th-TH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74" name="Group 98"/>
          <p:cNvGrpSpPr>
            <a:grpSpLocks/>
          </p:cNvGrpSpPr>
          <p:nvPr/>
        </p:nvGrpSpPr>
        <p:grpSpPr bwMode="auto">
          <a:xfrm>
            <a:off x="5465770" y="670161"/>
            <a:ext cx="430488" cy="343445"/>
            <a:chOff x="2064" y="1002"/>
            <a:chExt cx="722" cy="878"/>
          </a:xfrm>
        </p:grpSpPr>
        <p:sp>
          <p:nvSpPr>
            <p:cNvPr id="76" name="Oval 99"/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itchFamily="34" charset="0"/>
                <a:cs typeface="Arial" charset="0"/>
              </a:endParaRPr>
            </a:p>
          </p:txBody>
        </p:sp>
        <p:grpSp>
          <p:nvGrpSpPr>
            <p:cNvPr id="77" name="Group 100"/>
            <p:cNvGrpSpPr>
              <a:grpSpLocks/>
            </p:cNvGrpSpPr>
            <p:nvPr/>
          </p:nvGrpSpPr>
          <p:grpSpPr bwMode="auto">
            <a:xfrm>
              <a:off x="2086" y="1031"/>
              <a:ext cx="680" cy="849"/>
              <a:chOff x="3975" y="1593"/>
              <a:chExt cx="931" cy="1163"/>
            </a:xfrm>
          </p:grpSpPr>
          <p:pic>
            <p:nvPicPr>
              <p:cNvPr id="90" name="Picture 101" descr="circuler_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975" y="1593"/>
                <a:ext cx="925" cy="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" name="Oval 102"/>
              <p:cNvSpPr>
                <a:spLocks noChangeArrowheads="1"/>
              </p:cNvSpPr>
              <p:nvPr/>
            </p:nvSpPr>
            <p:spPr bwMode="gray">
              <a:xfrm>
                <a:off x="3975" y="1593"/>
                <a:ext cx="931" cy="937"/>
              </a:xfrm>
              <a:prstGeom prst="ellipse">
                <a:avLst/>
              </a:prstGeom>
              <a:solidFill>
                <a:srgbClr val="99FF66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  <a:cs typeface="Arial" charset="0"/>
                </a:endParaRPr>
              </a:p>
            </p:txBody>
          </p:sp>
          <p:pic>
            <p:nvPicPr>
              <p:cNvPr id="92" name="Picture 103" descr="light_shadow1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4207" y="1735"/>
                <a:ext cx="682" cy="5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3" name="Group 104"/>
              <p:cNvGrpSpPr>
                <a:grpSpLocks/>
              </p:cNvGrpSpPr>
              <p:nvPr/>
            </p:nvGrpSpPr>
            <p:grpSpPr bwMode="auto">
              <a:xfrm rot="-3733502" flipH="1" flipV="1">
                <a:off x="4256" y="2247"/>
                <a:ext cx="820" cy="198"/>
                <a:chOff x="2532" y="1051"/>
                <a:chExt cx="893" cy="246"/>
              </a:xfrm>
            </p:grpSpPr>
            <p:grpSp>
              <p:nvGrpSpPr>
                <p:cNvPr id="94" name="Group 105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00" name="AutoShape 106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101" name="AutoShape 107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102" name="AutoShape 108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103" name="AutoShape 109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  <p:grpSp>
              <p:nvGrpSpPr>
                <p:cNvPr id="95" name="Group 110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96" name="AutoShape 111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97" name="AutoShape 112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98" name="AutoShape 113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99" name="AutoShape 114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</p:grpSp>
        </p:grpSp>
        <p:grpSp>
          <p:nvGrpSpPr>
            <p:cNvPr id="78" name="Group 115"/>
            <p:cNvGrpSpPr>
              <a:grpSpLocks/>
            </p:cNvGrpSpPr>
            <p:nvPr/>
          </p:nvGrpSpPr>
          <p:grpSpPr bwMode="auto">
            <a:xfrm rot="-3733502" flipH="1" flipV="1">
              <a:off x="2362" y="1505"/>
              <a:ext cx="527" cy="128"/>
              <a:chOff x="2532" y="1051"/>
              <a:chExt cx="893" cy="246"/>
            </a:xfrm>
          </p:grpSpPr>
          <p:grpSp>
            <p:nvGrpSpPr>
              <p:cNvPr id="80" name="Group 116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86" name="AutoShape 117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87" name="AutoShape 118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88" name="AutoShape 119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89" name="AutoShape 120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  <p:grpSp>
            <p:nvGrpSpPr>
              <p:cNvPr id="81" name="Group 121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82" name="AutoShape 122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83" name="AutoShape 123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84" name="AutoShape 124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85" name="AutoShape 125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</p:grpSp>
        <p:sp>
          <p:nvSpPr>
            <p:cNvPr id="79" name="Rectangle 126"/>
            <p:cNvSpPr>
              <a:spLocks noChangeArrowheads="1"/>
            </p:cNvSpPr>
            <p:nvPr/>
          </p:nvSpPr>
          <p:spPr bwMode="gray">
            <a:xfrm>
              <a:off x="2215" y="1002"/>
              <a:ext cx="450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th-TH" sz="1600" dirty="0" smtClean="0">
                  <a:solidFill>
                    <a:srgbClr val="000000"/>
                  </a:solidFill>
                  <a:latin typeface="CordiaUPC" pitchFamily="34" charset="-34"/>
                  <a:cs typeface="+mj-cs"/>
                </a:rPr>
                <a:t>๑</a:t>
              </a:r>
              <a:endParaRPr lang="en-US" sz="1600" dirty="0">
                <a:solidFill>
                  <a:srgbClr val="000000"/>
                </a:solidFill>
                <a:latin typeface="CordiaUPC" pitchFamily="34" charset="-34"/>
                <a:cs typeface="+mj-cs"/>
              </a:endParaRPr>
            </a:p>
          </p:txBody>
        </p:sp>
      </p:grpSp>
      <p:pic>
        <p:nvPicPr>
          <p:cNvPr id="39" name="รูปภาพ 38" descr="kapook_25560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4554" y="2666984"/>
            <a:ext cx="2718474" cy="209549"/>
          </a:xfrm>
          <a:prstGeom prst="rect">
            <a:avLst/>
          </a:prstGeom>
        </p:spPr>
      </p:pic>
      <p:pic>
        <p:nvPicPr>
          <p:cNvPr id="37" name="รูปภาพ 36" descr="kapook_23262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4554" y="8810652"/>
            <a:ext cx="2857520" cy="2788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7338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000108" y="2952736"/>
            <a:ext cx="5292588" cy="504753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lvl="0"/>
            <a:r>
              <a:rPr lang="th-TH" sz="16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จุดประสงค์</a:t>
            </a:r>
            <a:endParaRPr lang="en-US" sz="1600" dirty="0" smtClean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๑. เพื่อให้นักเรียนได้ศึกษาค้นคว้าด้วยตนเอง  สามารถนำความรู้ที่ได้จากการอ่าน และ</a:t>
            </a:r>
          </a:p>
          <a:p>
            <a:pPr lvl="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การฝึกปฏิบัติไปใช้ในชีวิตประจำวัน</a:t>
            </a:r>
            <a:endParaRPr lang="en-US" sz="1600" dirty="0" smtClean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๒. นักเรียนปฏิบัติงานได้อย่างถูกต้อง  มีความรู้  ความสามารถเหมาะสมกับวัย</a:t>
            </a:r>
            <a:endParaRPr lang="en-US" sz="1600" dirty="0" smtClean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pPr lvl="0"/>
            <a:r>
              <a:rPr lang="th-TH" sz="16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วิธีใช้</a:t>
            </a:r>
            <a:endParaRPr lang="en-US" sz="1600" dirty="0" smtClean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๑. ศึกษาเนื้อหาและกิจกรรมในชุดการเรียนการสอน  นักเรียนจะทราบว่า  เมื่อเรียนจบ</a:t>
            </a:r>
          </a:p>
          <a:p>
            <a:pPr lvl="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ทุกบทเรียนแล้วจะสามารถปฏิบัติกิจกรรมใดได้บ้าง</a:t>
            </a:r>
            <a:endParaRPr lang="en-US" sz="1600" dirty="0" smtClean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๒. ทำแบบทดสอบก่อนเรียน ตามความเข้าใจของตนเองแม้คำตอบผิดก็ไม่เป็นไร  นักเรียน</a:t>
            </a:r>
          </a:p>
          <a:p>
            <a:pPr lvl="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ต้องศึกษาบทเรียนจนจบทุกตอนแล้วจะสามารถตอบคำถามได้ถูกต้อง  ในขั้นตอนสุดท้าย</a:t>
            </a:r>
            <a:endParaRPr lang="en-US" sz="1600" dirty="0" smtClean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๓. ชุดการเรียนการสอนนี้เสนอเนื้อเรื่องเป็นส่วนย่อยๆ บรรจุลงเนื้อหาตามลำดับต่อเนื่องกันไป</a:t>
            </a:r>
            <a:endParaRPr lang="en-US" sz="1600" dirty="0" smtClean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๔. ในบางเนื้อหาจะมีคำถามง่ายๆ เพื่อเป็นการซักซ้อมความเข้าใจให้นักเรียนปฏิบัติตามคำสั่ง</a:t>
            </a:r>
          </a:p>
          <a:p>
            <a:pPr lvl="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ตอบคำถามแล้วตรวจคำตอบในหน้าต่อไป</a:t>
            </a:r>
            <a:endParaRPr lang="en-US" sz="1600" dirty="0" smtClean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๕. ถ้านักเรียนตอบคำถามถูก  แสดงว่าเข้าใจดีแล้ว  ให้อ่านเนื้อหาต่อไปได้  แต่ถ้าตอบคำถามผิด</a:t>
            </a:r>
          </a:p>
          <a:p>
            <a:pPr lvl="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ต้องกลับไปอ่านเนื้อหาเดิมให้เข้าใจ  ตอบคำถามอีกครั้งจนตอบถูก  แล้วจึงอ่านเนื้อหาต่อไป</a:t>
            </a:r>
            <a:endParaRPr lang="en-US" sz="1600" dirty="0" smtClean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๖. ไม่ควรดูคำตอบก่อนตอบคำถามเป็นอันขาด  เพราะจะทำให้นักเรียนไม่เข้าใจบทเรียน</a:t>
            </a:r>
          </a:p>
          <a:p>
            <a:pPr lvl="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อย่างแท้จริง</a:t>
            </a:r>
            <a:endParaRPr lang="en-US" sz="1600" dirty="0" smtClean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๗. บางบทเรียนมีคำแนะนำให้นักเรียนไปฝึกปฏิบัติด้วย  นักเรียนต้องลองปฏิบัติให้ได้ตาม</a:t>
            </a:r>
          </a:p>
          <a:p>
            <a:pPr lvl="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คำแนะนำ  จะทำให้เกิดความรู้และเข้าใจได้ดียิ่งขึ้น</a:t>
            </a:r>
            <a:endParaRPr lang="en-US" dirty="0" smtClean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en-US" dirty="0">
              <a:latin typeface="CordiaUPC" pitchFamily="34" charset="-34"/>
              <a:cs typeface="+mj-cs"/>
            </a:endParaRPr>
          </a:p>
        </p:txBody>
      </p:sp>
      <p:grpSp>
        <p:nvGrpSpPr>
          <p:cNvPr id="39" name="Group 98"/>
          <p:cNvGrpSpPr>
            <a:grpSpLocks/>
          </p:cNvGrpSpPr>
          <p:nvPr/>
        </p:nvGrpSpPr>
        <p:grpSpPr bwMode="auto">
          <a:xfrm>
            <a:off x="5465770" y="670161"/>
            <a:ext cx="430488" cy="343445"/>
            <a:chOff x="2064" y="1002"/>
            <a:chExt cx="722" cy="878"/>
          </a:xfrm>
        </p:grpSpPr>
        <p:sp>
          <p:nvSpPr>
            <p:cNvPr id="41" name="Oval 99"/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itchFamily="34" charset="0"/>
                <a:cs typeface="Arial" charset="0"/>
              </a:endParaRPr>
            </a:p>
          </p:txBody>
        </p:sp>
        <p:grpSp>
          <p:nvGrpSpPr>
            <p:cNvPr id="42" name="Group 100"/>
            <p:cNvGrpSpPr>
              <a:grpSpLocks/>
            </p:cNvGrpSpPr>
            <p:nvPr/>
          </p:nvGrpSpPr>
          <p:grpSpPr bwMode="auto">
            <a:xfrm>
              <a:off x="2086" y="1031"/>
              <a:ext cx="680" cy="849"/>
              <a:chOff x="3975" y="1593"/>
              <a:chExt cx="931" cy="1163"/>
            </a:xfrm>
          </p:grpSpPr>
          <p:pic>
            <p:nvPicPr>
              <p:cNvPr id="55" name="Picture 101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975" y="1593"/>
                <a:ext cx="925" cy="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6" name="Oval 102"/>
              <p:cNvSpPr>
                <a:spLocks noChangeArrowheads="1"/>
              </p:cNvSpPr>
              <p:nvPr/>
            </p:nvSpPr>
            <p:spPr bwMode="gray">
              <a:xfrm>
                <a:off x="3975" y="1593"/>
                <a:ext cx="931" cy="937"/>
              </a:xfrm>
              <a:prstGeom prst="ellipse">
                <a:avLst/>
              </a:prstGeom>
              <a:solidFill>
                <a:srgbClr val="99FF66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  <a:cs typeface="Arial" charset="0"/>
                </a:endParaRPr>
              </a:p>
            </p:txBody>
          </p:sp>
          <p:pic>
            <p:nvPicPr>
              <p:cNvPr id="57" name="Picture 103" descr="light_shadow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4207" y="1735"/>
                <a:ext cx="682" cy="5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58" name="Group 104"/>
              <p:cNvGrpSpPr>
                <a:grpSpLocks/>
              </p:cNvGrpSpPr>
              <p:nvPr/>
            </p:nvGrpSpPr>
            <p:grpSpPr bwMode="auto">
              <a:xfrm rot="-3733502" flipH="1" flipV="1">
                <a:off x="4256" y="2247"/>
                <a:ext cx="820" cy="198"/>
                <a:chOff x="2532" y="1051"/>
                <a:chExt cx="893" cy="246"/>
              </a:xfrm>
            </p:grpSpPr>
            <p:grpSp>
              <p:nvGrpSpPr>
                <p:cNvPr id="59" name="Group 105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65" name="AutoShape 106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6" name="AutoShape 107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7" name="AutoShape 108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8" name="AutoShape 109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  <p:grpSp>
              <p:nvGrpSpPr>
                <p:cNvPr id="60" name="Group 110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61" name="AutoShape 111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2" name="AutoShape 112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3" name="AutoShape 113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4" name="AutoShape 114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</p:grpSp>
        </p:grpSp>
        <p:grpSp>
          <p:nvGrpSpPr>
            <p:cNvPr id="43" name="Group 115"/>
            <p:cNvGrpSpPr>
              <a:grpSpLocks/>
            </p:cNvGrpSpPr>
            <p:nvPr/>
          </p:nvGrpSpPr>
          <p:grpSpPr bwMode="auto">
            <a:xfrm rot="17866498" flipH="1" flipV="1">
              <a:off x="2362" y="1505"/>
              <a:ext cx="527" cy="128"/>
              <a:chOff x="2532" y="1051"/>
              <a:chExt cx="893" cy="246"/>
            </a:xfrm>
          </p:grpSpPr>
          <p:grpSp>
            <p:nvGrpSpPr>
              <p:cNvPr id="45" name="Group 116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51" name="AutoShape 117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2" name="AutoShape 118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3" name="AutoShape 119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4" name="AutoShape 120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  <p:grpSp>
            <p:nvGrpSpPr>
              <p:cNvPr id="46" name="Group 121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47" name="AutoShape 122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48" name="AutoShape 123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49" name="AutoShape 124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0" name="AutoShape 125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</p:grpSp>
        <p:sp>
          <p:nvSpPr>
            <p:cNvPr id="44" name="Rectangle 126"/>
            <p:cNvSpPr>
              <a:spLocks noChangeArrowheads="1"/>
            </p:cNvSpPr>
            <p:nvPr/>
          </p:nvSpPr>
          <p:spPr bwMode="gray">
            <a:xfrm>
              <a:off x="2215" y="1002"/>
              <a:ext cx="506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th-TH" sz="1600" dirty="0" smtClean="0">
                  <a:solidFill>
                    <a:srgbClr val="000000"/>
                  </a:solidFill>
                  <a:latin typeface="CordiaUPC" pitchFamily="34" charset="-34"/>
                  <a:cs typeface="+mj-cs"/>
                </a:rPr>
                <a:t>๒</a:t>
              </a:r>
              <a:endParaRPr lang="en-US" sz="1600" dirty="0">
                <a:solidFill>
                  <a:srgbClr val="000000"/>
                </a:solidFill>
                <a:latin typeface="CordiaUPC" pitchFamily="34" charset="-34"/>
                <a:cs typeface="+mj-cs"/>
              </a:endParaRPr>
            </a:p>
          </p:txBody>
        </p:sp>
      </p:grpSp>
      <p:pic>
        <p:nvPicPr>
          <p:cNvPr id="70" name="รูปภาพ 69" descr="kapook_23262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4554" y="8810652"/>
            <a:ext cx="2857520" cy="278830"/>
          </a:xfrm>
          <a:prstGeom prst="rect">
            <a:avLst/>
          </a:prstGeom>
        </p:spPr>
      </p:pic>
      <p:pic>
        <p:nvPicPr>
          <p:cNvPr id="71" name="รูปภาพ 70" descr="kapook_25560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5992" y="2309794"/>
            <a:ext cx="2718474" cy="209549"/>
          </a:xfrm>
          <a:prstGeom prst="rect">
            <a:avLst/>
          </a:prstGeom>
        </p:spPr>
      </p:pic>
      <p:pic>
        <p:nvPicPr>
          <p:cNvPr id="36" name="รูปภาพ 35" descr="1kapook_16769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7298" y="1381100"/>
            <a:ext cx="4357718" cy="666750"/>
          </a:xfrm>
          <a:prstGeom prst="rect">
            <a:avLst/>
          </a:prstGeom>
        </p:spPr>
      </p:pic>
      <p:sp>
        <p:nvSpPr>
          <p:cNvPr id="3" name="สี่เหลี่ยมผืนผ้า 2"/>
          <p:cNvSpPr/>
          <p:nvPr/>
        </p:nvSpPr>
        <p:spPr>
          <a:xfrm>
            <a:off x="1428736" y="1595414"/>
            <a:ext cx="4160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คำแนะนำการใช้ชุดการเรียนการสอนสำหรับนักเรียน</a:t>
            </a:r>
            <a:endParaRPr lang="th-TH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79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142984" y="1238224"/>
            <a:ext cx="4968553" cy="7232749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wrap="square">
            <a:spAutoFit/>
          </a:bodyPr>
          <a:lstStyle/>
          <a:p>
            <a:r>
              <a:rPr lang="th-TH" sz="1600" b="1" dirty="0" smtClean="0">
                <a:ln>
                  <a:solidFill>
                    <a:srgbClr val="0000CC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๑. เป้าหมายการเรียนรู้</a:t>
            </a:r>
          </a:p>
          <a:p>
            <a:pPr>
              <a:tabLst>
                <a:tab pos="54292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ปฏิบัติตนในการเปลี่ยนแปลงด้านร่างกาย จิตใจ  อารมณ์ สังคม </a:t>
            </a:r>
          </a:p>
          <a:p>
            <a:pPr>
              <a:tabLst>
                <a:tab pos="54292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และสติปัญญาในวัยรุ่น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ระบุปัจจัยที่มีผลกระทบต่อการเจริญเติบโตและพัฒนาการด้านร่างกาย จิตใจ อารมณ์ สังคมและสติปัญญา เช่น พันธุกรรม สิ่งแวดล้อม และการอบรมเลี้ยงดู </a:t>
            </a:r>
          </a:p>
          <a:p>
            <a:pPr>
              <a:tabLst>
                <a:tab pos="542925" algn="l"/>
              </a:tabLst>
            </a:pPr>
            <a:endParaRPr lang="th-TH" sz="1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rgbClr val="FF0066"/>
                  </a:solidFill>
                </a:ln>
                <a:latin typeface="TH SarabunPSK" pitchFamily="34" charset="-34"/>
                <a:cs typeface="TH SarabunPSK" pitchFamily="34" charset="-34"/>
              </a:rPr>
              <a:t>๒. มาตรฐานและตัวชี้วัด</a:t>
            </a:r>
            <a:endParaRPr lang="en-US" sz="1600" dirty="0" smtClean="0">
              <a:ln>
                <a:solidFill>
                  <a:srgbClr val="FF0066"/>
                </a:solidFill>
              </a:ln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มาตรฐาน พ ๑.๑ 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เข้าใจธรรมชาติของการเจริญเติบโตและพัฒนาการ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ของมนุษย์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	ตัวชี้วัด </a:t>
            </a:r>
            <a:r>
              <a:rPr lang="en-US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สิ่งที่ผู้เรียนพึงรู้และปฏิบัติได้</a:t>
            </a:r>
            <a:endParaRPr lang="en-US" sz="1600" dirty="0" smtClean="0">
              <a:effectLst>
                <a:outerShdw blurRad="50800" dist="50800" dir="5400000" algn="ctr" rotWithShape="0">
                  <a:srgbClr val="FF3300"/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อธิบายการเปลี่ยนแปลงด้านร่างกาย  จิตใจ  อารมณ์  สังคม และสติปัญญา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ในวัยรุ่น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ระบุปัจจัยที่มีผลกระทบต่อการเจริญเติบโต และพัฒนาการด้านร่างกาย จิตใจ อารมณ์ สังคม และสติปัญญาในวัยรุ่น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endParaRPr lang="th-TH" sz="1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rgbClr val="33CC33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๓. สาระสำคัญ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spc="-30" dirty="0" smtClean="0">
                <a:latin typeface="TH SarabunPSK" pitchFamily="34" charset="-34"/>
                <a:cs typeface="TH SarabunPSK" pitchFamily="34" charset="-34"/>
              </a:rPr>
              <a:t>การเจริญเติบโตและพัฒนาการของมนุษย์ เป็นกระบวนการตามธรรมชาติ</a:t>
            </a:r>
            <a:r>
              <a:rPr lang="th-TH" sz="1600" spc="-20" dirty="0" smtClean="0">
                <a:latin typeface="TH SarabunPSK" pitchFamily="34" charset="-34"/>
                <a:cs typeface="TH SarabunPSK" pitchFamily="34" charset="-34"/>
              </a:rPr>
              <a:t>ตั้งแต่ปฏิสนธิจนสิ้นอายุขัย  การเจริญเติบโตและพัฒนาการของบุคคลวัยต่างๆ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spc="-30" dirty="0" smtClean="0">
                <a:latin typeface="TH SarabunPSK" pitchFamily="34" charset="-34"/>
                <a:cs typeface="TH SarabunPSK" pitchFamily="34" charset="-34"/>
              </a:rPr>
              <a:t>รวมทั้งวัยรุ่นมีปัจจัยหลายประการที่มีผลกระทบต่อการเจริญเติบโตและพัฒนาการ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ทางด้านร่างกาย จิตใจ อารมณ์ สังคมและสติปัญญา ซึ่งแตกต่างกันไปในแต่ละบุคคล  การเรียนรู้ในเรื่องดังกล่าวจะช่วยให้นักเรียนเข้าใจความหมายและความสำคัญของการเจริญเติบโตและพัฒนาการ ตลอดจนศึกษาปัจจัยที่มีผลต่อการเจริญเติบโตและพัฒนาการทางด้านร่างกาย จิตใจ อารมณ์ สังคม และสติปัญญาของวัยรุ่นซึ่งจะช่วยให้วัยรุ่นสามารถปฏิบัติตนได้อย่างถูกต้องเหมาะสม ส่งผลให้มีการเจริญเติบโตและพัฒนาการอย่างสมวัย</a:t>
            </a:r>
          </a:p>
          <a:p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rgbClr val="7030A0"/>
                  </a:outerShdw>
                </a:effectLst>
                <a:latin typeface="TH SarabunPSK" pitchFamily="34" charset="-34"/>
                <a:cs typeface="TH SarabunPSK" pitchFamily="34" charset="-34"/>
              </a:rPr>
              <a:t>๔. สาระการเรียนรู้</a:t>
            </a:r>
            <a:endParaRPr lang="en-US" sz="1600" dirty="0" smtClean="0">
              <a:ln>
                <a:solidFill>
                  <a:schemeClr val="tx1"/>
                </a:solidFill>
              </a:ln>
              <a:effectLst>
                <a:outerShdw blurRad="50800" dist="50800" dir="5400000" algn="ctr" rotWithShape="0">
                  <a:srgbClr val="7030A0"/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การเจริญเติบโตและพัฒนาการ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ปัจจัยที่มีผลต่อการเจริญเติบโตและพัฒนาการ</a:t>
            </a:r>
          </a:p>
        </p:txBody>
      </p:sp>
      <p:grpSp>
        <p:nvGrpSpPr>
          <p:cNvPr id="39" name="Group 98"/>
          <p:cNvGrpSpPr>
            <a:grpSpLocks/>
          </p:cNvGrpSpPr>
          <p:nvPr/>
        </p:nvGrpSpPr>
        <p:grpSpPr bwMode="auto">
          <a:xfrm>
            <a:off x="5465770" y="670161"/>
            <a:ext cx="430488" cy="343445"/>
            <a:chOff x="2064" y="1002"/>
            <a:chExt cx="722" cy="878"/>
          </a:xfrm>
        </p:grpSpPr>
        <p:sp>
          <p:nvSpPr>
            <p:cNvPr id="41" name="Oval 99"/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itchFamily="34" charset="0"/>
                <a:cs typeface="Arial" charset="0"/>
              </a:endParaRPr>
            </a:p>
          </p:txBody>
        </p:sp>
        <p:grpSp>
          <p:nvGrpSpPr>
            <p:cNvPr id="42" name="Group 100"/>
            <p:cNvGrpSpPr>
              <a:grpSpLocks/>
            </p:cNvGrpSpPr>
            <p:nvPr/>
          </p:nvGrpSpPr>
          <p:grpSpPr bwMode="auto">
            <a:xfrm>
              <a:off x="2086" y="1031"/>
              <a:ext cx="680" cy="849"/>
              <a:chOff x="3975" y="1593"/>
              <a:chExt cx="931" cy="1163"/>
            </a:xfrm>
          </p:grpSpPr>
          <p:pic>
            <p:nvPicPr>
              <p:cNvPr id="55" name="Picture 101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975" y="1593"/>
                <a:ext cx="925" cy="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6" name="Oval 102"/>
              <p:cNvSpPr>
                <a:spLocks noChangeArrowheads="1"/>
              </p:cNvSpPr>
              <p:nvPr/>
            </p:nvSpPr>
            <p:spPr bwMode="gray">
              <a:xfrm>
                <a:off x="3975" y="1593"/>
                <a:ext cx="931" cy="937"/>
              </a:xfrm>
              <a:prstGeom prst="ellipse">
                <a:avLst/>
              </a:prstGeom>
              <a:solidFill>
                <a:srgbClr val="99FF66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  <a:cs typeface="Arial" charset="0"/>
                </a:endParaRPr>
              </a:p>
            </p:txBody>
          </p:sp>
          <p:pic>
            <p:nvPicPr>
              <p:cNvPr id="57" name="Picture 103" descr="light_shadow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4207" y="1735"/>
                <a:ext cx="682" cy="5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58" name="Group 104"/>
              <p:cNvGrpSpPr>
                <a:grpSpLocks/>
              </p:cNvGrpSpPr>
              <p:nvPr/>
            </p:nvGrpSpPr>
            <p:grpSpPr bwMode="auto">
              <a:xfrm rot="-3733502" flipH="1" flipV="1">
                <a:off x="4256" y="2247"/>
                <a:ext cx="820" cy="198"/>
                <a:chOff x="2532" y="1051"/>
                <a:chExt cx="893" cy="246"/>
              </a:xfrm>
            </p:grpSpPr>
            <p:grpSp>
              <p:nvGrpSpPr>
                <p:cNvPr id="59" name="Group 105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65" name="AutoShape 106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6" name="AutoShape 107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7" name="AutoShape 108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8" name="AutoShape 109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  <p:grpSp>
              <p:nvGrpSpPr>
                <p:cNvPr id="60" name="Group 110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61" name="AutoShape 111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2" name="AutoShape 112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3" name="AutoShape 113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4" name="AutoShape 114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</p:grpSp>
        </p:grpSp>
        <p:grpSp>
          <p:nvGrpSpPr>
            <p:cNvPr id="43" name="Group 115"/>
            <p:cNvGrpSpPr>
              <a:grpSpLocks/>
            </p:cNvGrpSpPr>
            <p:nvPr/>
          </p:nvGrpSpPr>
          <p:grpSpPr bwMode="auto">
            <a:xfrm rot="-3733502" flipH="1" flipV="1">
              <a:off x="2362" y="1505"/>
              <a:ext cx="527" cy="128"/>
              <a:chOff x="2532" y="1051"/>
              <a:chExt cx="893" cy="246"/>
            </a:xfrm>
          </p:grpSpPr>
          <p:grpSp>
            <p:nvGrpSpPr>
              <p:cNvPr id="45" name="Group 116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51" name="AutoShape 117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2" name="AutoShape 118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3" name="AutoShape 119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4" name="AutoShape 120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  <p:grpSp>
            <p:nvGrpSpPr>
              <p:cNvPr id="46" name="Group 121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47" name="AutoShape 122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48" name="AutoShape 123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49" name="AutoShape 124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0" name="AutoShape 125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</p:grpSp>
        <p:sp>
          <p:nvSpPr>
            <p:cNvPr id="44" name="Rectangle 126"/>
            <p:cNvSpPr>
              <a:spLocks noChangeArrowheads="1"/>
            </p:cNvSpPr>
            <p:nvPr/>
          </p:nvSpPr>
          <p:spPr bwMode="gray">
            <a:xfrm>
              <a:off x="2215" y="1002"/>
              <a:ext cx="484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th-TH" sz="1600" dirty="0" smtClean="0">
                  <a:solidFill>
                    <a:srgbClr val="000000"/>
                  </a:solidFill>
                  <a:latin typeface="CordiaUPC" pitchFamily="34" charset="-34"/>
                  <a:cs typeface="+mj-cs"/>
                </a:rPr>
                <a:t>๓</a:t>
              </a:r>
              <a:endParaRPr lang="en-US" sz="1600" dirty="0">
                <a:solidFill>
                  <a:srgbClr val="000000"/>
                </a:solidFill>
                <a:latin typeface="CordiaUPC" pitchFamily="34" charset="-34"/>
                <a:cs typeface="+mj-cs"/>
              </a:endParaRPr>
            </a:p>
          </p:txBody>
        </p:sp>
      </p:grpSp>
      <p:pic>
        <p:nvPicPr>
          <p:cNvPr id="35" name="รูปภาพ 34" descr="http://t1.gstatic.com/images?q=tbn:ANd9GcR-unHhmBbIQ8APRcoxBZgj963nGoWx5zv5WwgJvfydGOKd_oZ_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74" y="8310586"/>
            <a:ext cx="1357322" cy="1219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579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56" y="3024174"/>
            <a:ext cx="5631670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u="sng" dirty="0" smtClean="0">
                <a:latin typeface="TH SarabunPSK" pitchFamily="34" charset="-34"/>
                <a:cs typeface="TH SarabunPSK" pitchFamily="34" charset="-34"/>
              </a:rPr>
              <a:t>คำชี้แจง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ให้นักเรียนทำเครื่องหมาย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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 2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ลงในตัวเลือก ก. ข. ค. และ ง.  ที่ถูกต้องที่สุด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ข้อใดกล่าวถึงความหมายของการเจริญเติบโต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ไม่ถูกต้อง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เป็นกระบวนการพัฒนาอย่างต่อเนื่อง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เป็นแบบแผนตามลำดับขั้น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แบบแผนการพัฒนาแตกต่างกันในแต่ละคน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นำประสบการณ์ใหม่และเก่ารวมกันเป็นความสามารถใหม่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ข้อใดกล่าวถึงพัฒนาการของมนุษย์ไ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ม่ถูกต้อง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เป็นกระบวนการเปลี่ยนแปลงของมนุษย์ตั้งแต่แรกเกิดจนเสียชีวิต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เป็นการเปลี่ยนแปลงทั้งทางด้านร่างกาย จิตใจ อารมณ์ สังคม และสติปัญญา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มีการพัฒนาตามช่วงวัย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สิ้นสุดเมื่อเข้าสู่วัยชรา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กระบวนการพัฒนาของมนุษย์เริ่มต้นและสิ้นสุดเมื่อใด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marL="342900" indent="-342900"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จากแรกเกิดจนวัยรุ่น	</a:t>
            </a:r>
          </a:p>
          <a:p>
            <a:pPr marL="342900" indent="-342900"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จากเด็กถึงวัยผู้ใหญ่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marL="342900" indent="-342900"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จากวัยรุ่นถึงวัยชรา	</a:t>
            </a:r>
          </a:p>
          <a:p>
            <a:pPr marL="342900" indent="-342900"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จากแรกเกิดจนเสียชีวิต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๔. ช่วงวัยใดที่มนุษย์มีการเปลี่ยนแปลงมากที่สุดทั้งทางด้านร่างกาย จิตใจ อารมณ์ สังคมและสติปัญญา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วัยเด็ก		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วัยรุ่น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วัยผู้ใหญ่	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วัยชรา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ปัจจัยที่มีผลต่อการเจริญเติบโตและพัฒนาการของวัยรุ่นที่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ไม่สามารถ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เปลี่ยนแปลงคือข้อใด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พันธุกรรม	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สิ่งแวดล้อม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การอบรมเลี้ยงดู	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การศึกษา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41" name="Group 98"/>
          <p:cNvGrpSpPr>
            <a:grpSpLocks/>
          </p:cNvGrpSpPr>
          <p:nvPr/>
        </p:nvGrpSpPr>
        <p:grpSpPr bwMode="auto">
          <a:xfrm>
            <a:off x="5465770" y="670161"/>
            <a:ext cx="430488" cy="343445"/>
            <a:chOff x="2064" y="1002"/>
            <a:chExt cx="722" cy="878"/>
          </a:xfrm>
        </p:grpSpPr>
        <p:sp>
          <p:nvSpPr>
            <p:cNvPr id="43" name="Oval 99"/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itchFamily="34" charset="0"/>
                <a:cs typeface="Arial" charset="0"/>
              </a:endParaRPr>
            </a:p>
          </p:txBody>
        </p:sp>
        <p:grpSp>
          <p:nvGrpSpPr>
            <p:cNvPr id="44" name="Group 100"/>
            <p:cNvGrpSpPr>
              <a:grpSpLocks/>
            </p:cNvGrpSpPr>
            <p:nvPr/>
          </p:nvGrpSpPr>
          <p:grpSpPr bwMode="auto">
            <a:xfrm>
              <a:off x="2086" y="1031"/>
              <a:ext cx="680" cy="849"/>
              <a:chOff x="3975" y="1593"/>
              <a:chExt cx="931" cy="1163"/>
            </a:xfrm>
          </p:grpSpPr>
          <p:pic>
            <p:nvPicPr>
              <p:cNvPr id="57" name="Picture 101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975" y="1593"/>
                <a:ext cx="925" cy="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8" name="Oval 102"/>
              <p:cNvSpPr>
                <a:spLocks noChangeArrowheads="1"/>
              </p:cNvSpPr>
              <p:nvPr/>
            </p:nvSpPr>
            <p:spPr bwMode="gray">
              <a:xfrm>
                <a:off x="3975" y="1593"/>
                <a:ext cx="931" cy="937"/>
              </a:xfrm>
              <a:prstGeom prst="ellipse">
                <a:avLst/>
              </a:prstGeom>
              <a:solidFill>
                <a:srgbClr val="99FF66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  <a:cs typeface="Arial" charset="0"/>
                </a:endParaRPr>
              </a:p>
            </p:txBody>
          </p:sp>
          <p:pic>
            <p:nvPicPr>
              <p:cNvPr id="59" name="Picture 103" descr="light_shadow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4207" y="1735"/>
                <a:ext cx="682" cy="5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60" name="Group 104"/>
              <p:cNvGrpSpPr>
                <a:grpSpLocks/>
              </p:cNvGrpSpPr>
              <p:nvPr/>
            </p:nvGrpSpPr>
            <p:grpSpPr bwMode="auto">
              <a:xfrm rot="-3733502" flipH="1" flipV="1">
                <a:off x="4256" y="2247"/>
                <a:ext cx="820" cy="198"/>
                <a:chOff x="2532" y="1051"/>
                <a:chExt cx="893" cy="246"/>
              </a:xfrm>
            </p:grpSpPr>
            <p:grpSp>
              <p:nvGrpSpPr>
                <p:cNvPr id="61" name="Group 105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67" name="AutoShape 106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8" name="AutoShape 107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9" name="AutoShape 108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70" name="AutoShape 109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  <p:grpSp>
              <p:nvGrpSpPr>
                <p:cNvPr id="62" name="Group 110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63" name="AutoShape 111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4" name="AutoShape 112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5" name="AutoShape 113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6" name="AutoShape 114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</p:grpSp>
        </p:grpSp>
        <p:grpSp>
          <p:nvGrpSpPr>
            <p:cNvPr id="45" name="Group 115"/>
            <p:cNvGrpSpPr>
              <a:grpSpLocks/>
            </p:cNvGrpSpPr>
            <p:nvPr/>
          </p:nvGrpSpPr>
          <p:grpSpPr bwMode="auto">
            <a:xfrm rot="-3733502" flipH="1" flipV="1">
              <a:off x="2362" y="1505"/>
              <a:ext cx="527" cy="128"/>
              <a:chOff x="2532" y="1051"/>
              <a:chExt cx="893" cy="246"/>
            </a:xfrm>
          </p:grpSpPr>
          <p:grpSp>
            <p:nvGrpSpPr>
              <p:cNvPr id="47" name="Group 116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53" name="AutoShape 117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4" name="AutoShape 118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5" name="AutoShape 119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6" name="AutoShape 120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  <p:grpSp>
            <p:nvGrpSpPr>
              <p:cNvPr id="48" name="Group 121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49" name="AutoShape 122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0" name="AutoShape 123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1" name="AutoShape 124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2" name="AutoShape 125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</p:grpSp>
        <p:sp>
          <p:nvSpPr>
            <p:cNvPr id="46" name="Rectangle 126"/>
            <p:cNvSpPr>
              <a:spLocks noChangeArrowheads="1"/>
            </p:cNvSpPr>
            <p:nvPr/>
          </p:nvSpPr>
          <p:spPr bwMode="gray">
            <a:xfrm>
              <a:off x="2215" y="1002"/>
              <a:ext cx="487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th-TH" sz="1600" dirty="0" smtClean="0">
                  <a:solidFill>
                    <a:srgbClr val="000000"/>
                  </a:solidFill>
                  <a:latin typeface="CordiaUPC" pitchFamily="34" charset="-34"/>
                  <a:cs typeface="+mj-cs"/>
                </a:rPr>
                <a:t>๔</a:t>
              </a:r>
              <a:endParaRPr lang="en-US" sz="1600" dirty="0">
                <a:solidFill>
                  <a:srgbClr val="000000"/>
                </a:solidFill>
                <a:latin typeface="CordiaUPC" pitchFamily="34" charset="-34"/>
                <a:cs typeface="+mj-cs"/>
              </a:endParaRPr>
            </a:p>
          </p:txBody>
        </p:sp>
      </p:grpSp>
      <p:pic>
        <p:nvPicPr>
          <p:cNvPr id="71" name="รูปภาพ 70" descr="kapook_25560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3116" y="2524108"/>
            <a:ext cx="2718474" cy="209549"/>
          </a:xfrm>
          <a:prstGeom prst="rect">
            <a:avLst/>
          </a:prstGeom>
        </p:spPr>
      </p:pic>
      <p:pic>
        <p:nvPicPr>
          <p:cNvPr id="35" name="รูปภาพ 34" descr="1kapook_16769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57364" y="1381100"/>
            <a:ext cx="3409950" cy="666750"/>
          </a:xfrm>
          <a:prstGeom prst="rect">
            <a:avLst/>
          </a:prstGeom>
        </p:spPr>
      </p:pic>
      <p:sp>
        <p:nvSpPr>
          <p:cNvPr id="3" name="สี่เหลี่ยมผืนผ้า 2"/>
          <p:cNvSpPr/>
          <p:nvPr/>
        </p:nvSpPr>
        <p:spPr>
          <a:xfrm>
            <a:off x="1928802" y="1571682"/>
            <a:ext cx="3214710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แบบทดสอบก่อนเรียน - หลังเรียน</a:t>
            </a:r>
            <a:endParaRPr lang="th-TH" sz="2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79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4704" y="1381100"/>
            <a:ext cx="4822154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การเจริญเติบโตของวัยใดที่เป็นช่วง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สำคัญที่สุด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วัยทารก	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วัยเด็ก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วัยรุ่น		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วัยผู้ใหญ่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๗. ข้อใดกล่าวถึงปัจจัยที่มีผลกระทบต่อการเจริญเติบโต และพัฒนาการได้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ถูกต้องที่สุด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ถ้าเด็กอยู่ในสิ่งแวดล้อมที่ดีจะมีการเจริญเติบโตได้ตามศักยภาพ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อาหารมื้อเย็นเป็นอาหารที่สำคัญของวัยเรียน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ลักษณะทางพันธุกรรมสามารถปรับเปลี่ยนเพื่อให้เด็กมีพัฒนาการได้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marL="342900" indent="-342900"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 สิ่งแวดล้อมเมื่ออยู่ในครรภ์มารดา ไม่มีผลต่อการเจริญเติบโตและพัฒนาการ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marL="342900" indent="-342900"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๘. การออกกำลังกายที่เหมาะสมกับวัยรุ่นคือการออกกำลังกายอย่างไร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อย่างน้อยสัปดาห์ละ ๓ วัน วันละ ๓๐ นาที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สัปดาห์ ๓ วัน วันละ ๒๐ นาที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สัปดาห์ ๒ วัน วันละ ๓๐ นาที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สัปดาห์ ๕ วัน วันละ ๑๐ นาที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marL="342900" indent="-342900"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๙. ปัจจัยในข้อใดที่มีผลต่อการเจริญเติบโตและพัฒนาการ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มากที่สุด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สิ่งแวดล้อมทางสังคม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การบริการทางสุขภาพ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การออกกำลังกาย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การอบรมเลี้ยงดู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๑๐. การปฏิบัติตนในข้อใดที่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ไม่ส่งเสริม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ให้นักเรียนมีการเจริญเติบโตและพัฒนาการสมวัย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กินอาหารครบ ๓ มื้อ และครบทั้ง ๕ หมู่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ออกกำลังกายอย่างสม่ำเสมอเหมาะสมกับวัย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เมื่อเจ็บป่วยก็รีบปรึกษาแพทย์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รักษาน้ำหนักให้ต่ำกว่าเกณฑ์ หรือให้สมส่วน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5465770" y="670161"/>
            <a:ext cx="430488" cy="343445"/>
            <a:chOff x="2064" y="1002"/>
            <a:chExt cx="722" cy="878"/>
          </a:xfrm>
        </p:grpSpPr>
        <p:sp>
          <p:nvSpPr>
            <p:cNvPr id="43" name="Oval 99"/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itchFamily="34" charset="0"/>
                <a:cs typeface="Arial" charset="0"/>
              </a:endParaRPr>
            </a:p>
          </p:txBody>
        </p:sp>
        <p:grpSp>
          <p:nvGrpSpPr>
            <p:cNvPr id="5" name="Group 100"/>
            <p:cNvGrpSpPr>
              <a:grpSpLocks/>
            </p:cNvGrpSpPr>
            <p:nvPr/>
          </p:nvGrpSpPr>
          <p:grpSpPr bwMode="auto">
            <a:xfrm>
              <a:off x="2086" y="1031"/>
              <a:ext cx="680" cy="849"/>
              <a:chOff x="3975" y="1593"/>
              <a:chExt cx="931" cy="1163"/>
            </a:xfrm>
          </p:grpSpPr>
          <p:pic>
            <p:nvPicPr>
              <p:cNvPr id="57" name="Picture 101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975" y="1593"/>
                <a:ext cx="925" cy="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8" name="Oval 102"/>
              <p:cNvSpPr>
                <a:spLocks noChangeArrowheads="1"/>
              </p:cNvSpPr>
              <p:nvPr/>
            </p:nvSpPr>
            <p:spPr bwMode="gray">
              <a:xfrm>
                <a:off x="3975" y="1593"/>
                <a:ext cx="931" cy="937"/>
              </a:xfrm>
              <a:prstGeom prst="ellipse">
                <a:avLst/>
              </a:prstGeom>
              <a:solidFill>
                <a:srgbClr val="99FF66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  <a:cs typeface="Arial" charset="0"/>
                </a:endParaRPr>
              </a:p>
            </p:txBody>
          </p:sp>
          <p:pic>
            <p:nvPicPr>
              <p:cNvPr id="59" name="Picture 103" descr="light_shadow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4207" y="1735"/>
                <a:ext cx="682" cy="5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6" name="Group 104"/>
              <p:cNvGrpSpPr>
                <a:grpSpLocks/>
              </p:cNvGrpSpPr>
              <p:nvPr/>
            </p:nvGrpSpPr>
            <p:grpSpPr bwMode="auto">
              <a:xfrm rot="-3733502" flipH="1" flipV="1">
                <a:off x="4256" y="2247"/>
                <a:ext cx="820" cy="198"/>
                <a:chOff x="2532" y="1051"/>
                <a:chExt cx="893" cy="246"/>
              </a:xfrm>
            </p:grpSpPr>
            <p:grpSp>
              <p:nvGrpSpPr>
                <p:cNvPr id="7" name="Group 105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67" name="AutoShape 106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8" name="AutoShape 107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9" name="AutoShape 108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70" name="AutoShape 109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  <p:grpSp>
              <p:nvGrpSpPr>
                <p:cNvPr id="8" name="Group 110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63" name="AutoShape 111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4" name="AutoShape 112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5" name="AutoShape 113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66" name="AutoShape 114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</p:grpSp>
        </p:grpSp>
        <p:grpSp>
          <p:nvGrpSpPr>
            <p:cNvPr id="9" name="Group 115"/>
            <p:cNvGrpSpPr>
              <a:grpSpLocks/>
            </p:cNvGrpSpPr>
            <p:nvPr/>
          </p:nvGrpSpPr>
          <p:grpSpPr bwMode="auto">
            <a:xfrm rot="-3733502" flipH="1" flipV="1">
              <a:off x="2362" y="1505"/>
              <a:ext cx="527" cy="128"/>
              <a:chOff x="2532" y="1051"/>
              <a:chExt cx="893" cy="246"/>
            </a:xfrm>
          </p:grpSpPr>
          <p:grpSp>
            <p:nvGrpSpPr>
              <p:cNvPr id="10" name="Group 116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53" name="AutoShape 117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4" name="AutoShape 118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5" name="AutoShape 119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6" name="AutoShape 120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  <p:grpSp>
            <p:nvGrpSpPr>
              <p:cNvPr id="11" name="Group 121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49" name="AutoShape 122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0" name="AutoShape 123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1" name="AutoShape 124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52" name="AutoShape 125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</p:grpSp>
        <p:sp>
          <p:nvSpPr>
            <p:cNvPr id="46" name="Rectangle 126"/>
            <p:cNvSpPr>
              <a:spLocks noChangeArrowheads="1"/>
            </p:cNvSpPr>
            <p:nvPr/>
          </p:nvSpPr>
          <p:spPr bwMode="gray">
            <a:xfrm>
              <a:off x="2215" y="1002"/>
              <a:ext cx="493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th-TH" sz="1600" dirty="0" smtClean="0">
                  <a:solidFill>
                    <a:srgbClr val="000000"/>
                  </a:solidFill>
                  <a:latin typeface="CordiaUPC" pitchFamily="34" charset="-34"/>
                  <a:cs typeface="+mj-cs"/>
                </a:rPr>
                <a:t>๕</a:t>
              </a:r>
              <a:endParaRPr lang="en-US" sz="1600" dirty="0">
                <a:solidFill>
                  <a:srgbClr val="000000"/>
                </a:solidFill>
                <a:latin typeface="CordiaUPC" pitchFamily="34" charset="-34"/>
                <a:cs typeface="+mj-cs"/>
              </a:endParaRPr>
            </a:p>
          </p:txBody>
        </p:sp>
      </p:grpSp>
      <p:pic>
        <p:nvPicPr>
          <p:cNvPr id="36" name="Picture 2" descr="D:\JUG\Pictures\picture report\animate\animate catoon human\7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496" y="7953396"/>
            <a:ext cx="1357322" cy="13573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579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98"/>
          <p:cNvGrpSpPr>
            <a:grpSpLocks/>
          </p:cNvGrpSpPr>
          <p:nvPr/>
        </p:nvGrpSpPr>
        <p:grpSpPr bwMode="auto">
          <a:xfrm>
            <a:off x="5465770" y="670161"/>
            <a:ext cx="430488" cy="343445"/>
            <a:chOff x="2064" y="1002"/>
            <a:chExt cx="722" cy="878"/>
          </a:xfrm>
        </p:grpSpPr>
        <p:sp>
          <p:nvSpPr>
            <p:cNvPr id="10" name="Oval 99"/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itchFamily="34" charset="0"/>
                <a:cs typeface="Arial" charset="0"/>
              </a:endParaRPr>
            </a:p>
          </p:txBody>
        </p:sp>
        <p:grpSp>
          <p:nvGrpSpPr>
            <p:cNvPr id="11" name="Group 100"/>
            <p:cNvGrpSpPr>
              <a:grpSpLocks/>
            </p:cNvGrpSpPr>
            <p:nvPr/>
          </p:nvGrpSpPr>
          <p:grpSpPr bwMode="auto">
            <a:xfrm>
              <a:off x="2086" y="1031"/>
              <a:ext cx="680" cy="849"/>
              <a:chOff x="3975" y="1593"/>
              <a:chExt cx="931" cy="1163"/>
            </a:xfrm>
          </p:grpSpPr>
          <p:pic>
            <p:nvPicPr>
              <p:cNvPr id="24" name="Picture 101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975" y="1593"/>
                <a:ext cx="925" cy="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Oval 102"/>
              <p:cNvSpPr>
                <a:spLocks noChangeArrowheads="1"/>
              </p:cNvSpPr>
              <p:nvPr/>
            </p:nvSpPr>
            <p:spPr bwMode="gray">
              <a:xfrm>
                <a:off x="3975" y="1593"/>
                <a:ext cx="931" cy="937"/>
              </a:xfrm>
              <a:prstGeom prst="ellipse">
                <a:avLst/>
              </a:prstGeom>
              <a:solidFill>
                <a:srgbClr val="99FF66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  <a:cs typeface="Arial" charset="0"/>
                </a:endParaRPr>
              </a:p>
            </p:txBody>
          </p:sp>
          <p:pic>
            <p:nvPicPr>
              <p:cNvPr id="26" name="Picture 103" descr="light_shadow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4207" y="1735"/>
                <a:ext cx="682" cy="5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7" name="Group 104"/>
              <p:cNvGrpSpPr>
                <a:grpSpLocks/>
              </p:cNvGrpSpPr>
              <p:nvPr/>
            </p:nvGrpSpPr>
            <p:grpSpPr bwMode="auto">
              <a:xfrm rot="-3733502" flipH="1" flipV="1">
                <a:off x="4256" y="2247"/>
                <a:ext cx="820" cy="198"/>
                <a:chOff x="2532" y="1051"/>
                <a:chExt cx="893" cy="246"/>
              </a:xfrm>
            </p:grpSpPr>
            <p:grpSp>
              <p:nvGrpSpPr>
                <p:cNvPr id="28" name="Group 105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34" name="AutoShape 106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5" name="AutoShape 107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6" name="AutoShape 108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7" name="AutoShape 109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  <p:grpSp>
              <p:nvGrpSpPr>
                <p:cNvPr id="29" name="Group 110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30" name="AutoShape 111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1" name="AutoShape 112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2" name="AutoShape 113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  <p:sp>
                <p:nvSpPr>
                  <p:cNvPr id="33" name="AutoShape 114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" pitchFamily="34" charset="0"/>
                      <a:cs typeface="Arial" charset="0"/>
                    </a:endParaRPr>
                  </a:p>
                </p:txBody>
              </p:sp>
            </p:grpSp>
          </p:grpSp>
        </p:grpSp>
        <p:grpSp>
          <p:nvGrpSpPr>
            <p:cNvPr id="12" name="Group 115"/>
            <p:cNvGrpSpPr>
              <a:grpSpLocks/>
            </p:cNvGrpSpPr>
            <p:nvPr/>
          </p:nvGrpSpPr>
          <p:grpSpPr bwMode="auto">
            <a:xfrm rot="-3733502" flipH="1" flipV="1">
              <a:off x="2362" y="1505"/>
              <a:ext cx="527" cy="128"/>
              <a:chOff x="2532" y="1051"/>
              <a:chExt cx="893" cy="246"/>
            </a:xfrm>
          </p:grpSpPr>
          <p:grpSp>
            <p:nvGrpSpPr>
              <p:cNvPr id="14" name="Group 116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20" name="AutoShape 117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21" name="AutoShape 118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22" name="AutoShape 119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23" name="AutoShape 120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  <p:grpSp>
            <p:nvGrpSpPr>
              <p:cNvPr id="15" name="Group 121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6" name="AutoShape 122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17" name="AutoShape 123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18" name="AutoShape 124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  <p:sp>
              <p:nvSpPr>
                <p:cNvPr id="19" name="AutoShape 125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" pitchFamily="34" charset="0"/>
                    <a:cs typeface="Arial" charset="0"/>
                  </a:endParaRPr>
                </a:p>
              </p:txBody>
            </p:sp>
          </p:grpSp>
        </p:grpSp>
        <p:sp>
          <p:nvSpPr>
            <p:cNvPr id="13" name="Rectangle 126"/>
            <p:cNvSpPr>
              <a:spLocks noChangeArrowheads="1"/>
            </p:cNvSpPr>
            <p:nvPr/>
          </p:nvSpPr>
          <p:spPr bwMode="gray">
            <a:xfrm>
              <a:off x="2199" y="1002"/>
              <a:ext cx="458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th-TH" sz="1600" dirty="0" smtClean="0">
                  <a:solidFill>
                    <a:srgbClr val="000000"/>
                  </a:solidFill>
                  <a:latin typeface="CordiaUPC" pitchFamily="34" charset="-34"/>
                  <a:cs typeface="+mj-cs"/>
                </a:rPr>
                <a:t>๖</a:t>
              </a:r>
              <a:endParaRPr lang="en-US" sz="1600" dirty="0">
                <a:solidFill>
                  <a:srgbClr val="000000"/>
                </a:solidFill>
                <a:latin typeface="CordiaUPC" pitchFamily="34" charset="-34"/>
                <a:cs typeface="+mj-cs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785794" y="2666984"/>
            <a:ext cx="542928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วัยรุ่นเป็นวัยที่จะก้าวเข้าสู่วัยผู้ใหญ่  การเปลี่ยนแปลงของวัยรุ่นแบ่งออกเป็น ๓ ช่วง  ดังนี้</a:t>
            </a:r>
          </a:p>
          <a:p>
            <a:pPr lvl="0"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วัยแรกรุ่น คือ ช่วงอายุ ๑๐-๑๓ ปี  เป็นช่วงที่มีการเปลี่ยนแปลงของร่างกายทุกระบบ </a:t>
            </a:r>
          </a:p>
          <a:p>
            <a:pPr lvl="0"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การเปลี่ยนแปลงนี้จะส่งผลกระทบต่อจิตใจและอารมณ์ ทำให้อารมณ์หงุดหงิด แปรปรวนง่าย 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	๒. วัยรุ่นตอนกลาง คือ ช่วงอายุ ๑๔-๑๖ ปี  เป็นช่วงที่วัยรุ่นจะยอมรับสภาพร่างกาย 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ที่มีการเปลี่ยนแปลงเป็นหนุ่มเป็นสาว  มีความคิดที่ลึกซึ้ง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(abstract)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จึงหันมาใฝ่หาอุดมการณ์และ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หาเอกลักษณ์ของตนเอง เพื่อความเป็นตัวของตัวเอง และพยายามเอาชนะความรู้สึกแบบเด็กๆ 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ที่ผูกพันและอยากจะพึ่งพาพ่อแม่ </a:t>
            </a:r>
          </a:p>
          <a:p>
            <a:pPr lvl="0"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วัยรุ่นตอนปลาย คือ ช่วงอายุ ๑๗-๑๙ ปี  เป็นช่วงที่สภาพทางร่างกายเปลี่ยนแปลง เจริญเติบโตสมบูรณ์เต็มที่ มองเห็นความสามารถของตนเอง  ที่จะพัฒนาต่อเพื่อสร้างอาชีพ </a:t>
            </a:r>
          </a:p>
          <a:p>
            <a:pPr lvl="0"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ที่เหมาะสมต่อไป  และเป็นช่วงเวลาที่จะมีความผูกพันแน่น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แฟ้น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(intimacy)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กับเพื่อนต่างเพศ  </a:t>
            </a:r>
          </a:p>
          <a:p>
            <a:pPr lvl="0"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และบรรลุนิติภาวะในเชิงกฎหมาย</a:t>
            </a:r>
          </a:p>
          <a:p>
            <a:pPr lvl="0">
              <a:tabLst>
                <a:tab pos="361950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26670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	                                                     </a:t>
            </a:r>
          </a:p>
          <a:p>
            <a:pPr lvl="0">
              <a:tabLst>
                <a:tab pos="26670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	</a:t>
            </a:r>
            <a:r>
              <a:rPr lang="th-TH" sz="1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  <a:sym typeface="Wingdings"/>
              </a:rPr>
              <a:t>๑. ส่วนสูงและน้ำหนัก</a:t>
            </a:r>
          </a:p>
          <a:p>
            <a:pPr lvl="0">
              <a:tabLst>
                <a:tab pos="266700" algn="l"/>
                <a:tab pos="4492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		วัยรุ่นจะมีการเจริญเติบโตทางด้านร่างกายที่เห็นได้ชัดเจนทั้งส่วนสูงและน้ำหนัก  </a:t>
            </a:r>
          </a:p>
          <a:p>
            <a:pPr lvl="0">
              <a:tabLst>
                <a:tab pos="266700" algn="l"/>
                <a:tab pos="4492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แต่อัตราการเพิ่มของส่วนสูงจะเร็วกว่าอัตราการเพิ่มของน้ำหนัก  จึงทำให้ดูผอมลง  ในช่วงอายุ </a:t>
            </a:r>
          </a:p>
          <a:p>
            <a:pPr lvl="0">
              <a:tabLst>
                <a:tab pos="266700" algn="l"/>
                <a:tab pos="4492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๑๐-๑๓ ปี  จะมีอัตราการเพิ่มของส่วนสูงและน้ำหนัก  ดังนี้</a:t>
            </a:r>
          </a:p>
          <a:p>
            <a:pPr lvl="0">
              <a:tabLst>
                <a:tab pos="266700" algn="l"/>
                <a:tab pos="449263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  <a:sym typeface="Wingdings"/>
            </a:endParaRPr>
          </a:p>
          <a:p>
            <a:pPr lvl="0">
              <a:tabLst>
                <a:tab pos="266700" algn="l"/>
                <a:tab pos="4492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                                        เพศชาย        อัตราการเพิ่มส่วนสูง      ๖-๘    เซนติเมตรต่อปี</a:t>
            </a:r>
          </a:p>
          <a:p>
            <a:pPr lvl="0">
              <a:tabLst>
                <a:tab pos="266700" algn="l"/>
                <a:tab pos="4492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                                        เพศหญิง       อัตราการเพิ่มส่วนสูง      ๕-๖    เซนติเมตรต่อปี</a:t>
            </a:r>
          </a:p>
          <a:p>
            <a:pPr lvl="0">
              <a:tabLst>
                <a:tab pos="266700" algn="l"/>
                <a:tab pos="449263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  <a:sym typeface="Wingdings"/>
            </a:endParaRPr>
          </a:p>
          <a:p>
            <a:pPr lvl="0">
              <a:tabLst>
                <a:tab pos="266700" algn="l"/>
                <a:tab pos="4492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                                        เพศชาย         อัตราการเพิ่มน้ำหนัก     ๕-๖    เซนติเมตรต่อปี</a:t>
            </a:r>
          </a:p>
          <a:p>
            <a:pPr lvl="0">
              <a:tabLst>
                <a:tab pos="266700" algn="l"/>
                <a:tab pos="4492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                                        เพศหญิง        อัตราการเพิ่มน้ำหนัก     ๔-๕    เซนติเมตรต่อปี</a:t>
            </a:r>
            <a:endParaRPr lang="th-TH" b="1" dirty="0">
              <a:ln>
                <a:solidFill>
                  <a:schemeClr val="accent1"/>
                </a:solidFill>
              </a:ln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2" name="สี่เหลี่ยมผืนผ้า 51"/>
          <p:cNvSpPr/>
          <p:nvPr/>
        </p:nvSpPr>
        <p:spPr>
          <a:xfrm>
            <a:off x="928670" y="5453066"/>
            <a:ext cx="191430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cs typeface="+mj-cs"/>
                <a:sym typeface="Wingdings"/>
              </a:rPr>
              <a:t>การเปลี่ยนแปลงด้านร่างกาย</a:t>
            </a:r>
            <a:endParaRPr lang="th-TH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3" name="สี่เหลี่ยมผืนผ้า 52"/>
          <p:cNvSpPr/>
          <p:nvPr/>
        </p:nvSpPr>
        <p:spPr>
          <a:xfrm>
            <a:off x="1251356" y="7155436"/>
            <a:ext cx="78581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ส่วนสูง          </a:t>
            </a:r>
          </a:p>
        </p:txBody>
      </p:sp>
      <p:sp>
        <p:nvSpPr>
          <p:cNvPr id="54" name="สี่เหลี่ยมผืนผ้า 53"/>
          <p:cNvSpPr/>
          <p:nvPr/>
        </p:nvSpPr>
        <p:spPr>
          <a:xfrm>
            <a:off x="1285860" y="7953396"/>
            <a:ext cx="70403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h-TH" b="1" dirty="0" smtClean="0">
                <a:ln/>
                <a:solidFill>
                  <a:schemeClr val="accent3"/>
                </a:solidFill>
              </a:rPr>
              <a:t>น้ำหนัก</a:t>
            </a:r>
            <a:endParaRPr lang="th-TH" b="1" dirty="0">
              <a:ln/>
              <a:solidFill>
                <a:schemeClr val="accent3"/>
              </a:solidFill>
            </a:endParaRPr>
          </a:p>
        </p:txBody>
      </p:sp>
      <p:grpSp>
        <p:nvGrpSpPr>
          <p:cNvPr id="65" name="กลุ่ม 64"/>
          <p:cNvGrpSpPr/>
          <p:nvPr/>
        </p:nvGrpSpPr>
        <p:grpSpPr>
          <a:xfrm>
            <a:off x="1928802" y="7239016"/>
            <a:ext cx="417572" cy="215902"/>
            <a:chOff x="2297048" y="7881958"/>
            <a:chExt cx="417572" cy="215902"/>
          </a:xfrm>
        </p:grpSpPr>
        <p:cxnSp>
          <p:nvCxnSpPr>
            <p:cNvPr id="56" name="ลูกศรเชื่อมต่อแบบตรง 55"/>
            <p:cNvCxnSpPr/>
            <p:nvPr/>
          </p:nvCxnSpPr>
          <p:spPr>
            <a:xfrm>
              <a:off x="2428868" y="7881958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9" name="ลูกศรเชื่อมต่อแบบตรง 58"/>
            <p:cNvCxnSpPr/>
            <p:nvPr/>
          </p:nvCxnSpPr>
          <p:spPr>
            <a:xfrm>
              <a:off x="2428868" y="8096272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1" name="ตัวเชื่อมต่อตรง 60"/>
            <p:cNvCxnSpPr/>
            <p:nvPr/>
          </p:nvCxnSpPr>
          <p:spPr>
            <a:xfrm rot="5400000">
              <a:off x="2341393" y="7989115"/>
              <a:ext cx="213520" cy="794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4" name="ตัวเชื่อมต่อตรง 63"/>
            <p:cNvCxnSpPr/>
            <p:nvPr/>
          </p:nvCxnSpPr>
          <p:spPr>
            <a:xfrm>
              <a:off x="2297048" y="7988742"/>
              <a:ext cx="144000" cy="1588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66" name="กลุ่ม 65"/>
          <p:cNvGrpSpPr/>
          <p:nvPr/>
        </p:nvGrpSpPr>
        <p:grpSpPr>
          <a:xfrm>
            <a:off x="1931232" y="8024834"/>
            <a:ext cx="417572" cy="215902"/>
            <a:chOff x="2297048" y="7881958"/>
            <a:chExt cx="417572" cy="215902"/>
          </a:xfrm>
        </p:grpSpPr>
        <p:cxnSp>
          <p:nvCxnSpPr>
            <p:cNvPr id="67" name="ลูกศรเชื่อมต่อแบบตรง 66"/>
            <p:cNvCxnSpPr/>
            <p:nvPr/>
          </p:nvCxnSpPr>
          <p:spPr>
            <a:xfrm>
              <a:off x="2428868" y="7881958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ลูกศรเชื่อมต่อแบบตรง 67"/>
            <p:cNvCxnSpPr/>
            <p:nvPr/>
          </p:nvCxnSpPr>
          <p:spPr>
            <a:xfrm>
              <a:off x="2428868" y="8096272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ตัวเชื่อมต่อตรง 68"/>
            <p:cNvCxnSpPr/>
            <p:nvPr/>
          </p:nvCxnSpPr>
          <p:spPr>
            <a:xfrm rot="5400000">
              <a:off x="2341393" y="7989115"/>
              <a:ext cx="213520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ตัวเชื่อมต่อตรง 69"/>
            <p:cNvCxnSpPr/>
            <p:nvPr/>
          </p:nvCxnSpPr>
          <p:spPr>
            <a:xfrm>
              <a:off x="2297048" y="7988742"/>
              <a:ext cx="144000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57" name="รูปภาพ 56" descr="http://resolver.kb.nl/resolve?urn=urn:gvn:OHR01:0108&amp;role=image&amp;size=larg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50" y="1238224"/>
            <a:ext cx="364333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TextBox 46"/>
          <p:cNvSpPr txBox="1"/>
          <p:nvPr/>
        </p:nvSpPr>
        <p:spPr>
          <a:xfrm>
            <a:off x="1619197" y="1693111"/>
            <a:ext cx="3705262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การเปลี่ยนแปลงด้านร่างกาย จิตใจ อารมณ์ สังคม และสติปัญญาในวัยรุ่น</a:t>
            </a:r>
            <a:endParaRPr lang="th-TH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58" name="รูปภาพ 57" descr="http://thaigrowth.hyperhub.net/pic/heightInfo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10" y="8382024"/>
            <a:ext cx="1047749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08049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6318</TotalTime>
  <Words>457</Words>
  <Application>Microsoft Office PowerPoint</Application>
  <PresentationFormat>กระดาษ A4 (210x297 มม.)</PresentationFormat>
  <Paragraphs>272</Paragraphs>
  <Slides>15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Carnival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Supranee</dc:creator>
  <cp:lastModifiedBy>WIN-XP</cp:lastModifiedBy>
  <cp:revision>416</cp:revision>
  <dcterms:created xsi:type="dcterms:W3CDTF">2010-08-12T15:11:58Z</dcterms:created>
  <dcterms:modified xsi:type="dcterms:W3CDTF">2015-02-12T11:26:44Z</dcterms:modified>
</cp:coreProperties>
</file>