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68" r:id="rId4"/>
    <p:sldId id="269" r:id="rId5"/>
    <p:sldId id="270" r:id="rId6"/>
    <p:sldId id="258" r:id="rId7"/>
    <p:sldId id="265" r:id="rId8"/>
    <p:sldId id="259" r:id="rId9"/>
    <p:sldId id="276" r:id="rId10"/>
    <p:sldId id="278" r:id="rId11"/>
    <p:sldId id="279" r:id="rId12"/>
    <p:sldId id="280" r:id="rId13"/>
    <p:sldId id="277" r:id="rId14"/>
    <p:sldId id="275" r:id="rId15"/>
    <p:sldId id="281" r:id="rId16"/>
  </p:sldIdLst>
  <p:sldSz cx="6858000" cy="9906000" type="A4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CC"/>
    <a:srgbClr val="FF33CC"/>
    <a:srgbClr val="FF6600"/>
    <a:srgbClr val="FFCCFF"/>
    <a:srgbClr val="FF0066"/>
    <a:srgbClr val="99FFCC"/>
    <a:srgbClr val="FFFF66"/>
    <a:srgbClr val="66FFFF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ลักษณะสีอ่อน 1 - เน้น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ลักษณะสีอ่อน 1 - เน้น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4678" autoAdjust="0"/>
    <p:restoredTop sz="91152" autoAdjust="0"/>
  </p:normalViewPr>
  <p:slideViewPr>
    <p:cSldViewPr>
      <p:cViewPr>
        <p:scale>
          <a:sx n="90" d="100"/>
          <a:sy n="90" d="100"/>
        </p:scale>
        <p:origin x="-1152" y="124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96"/>
      </p:cViewPr>
      <p:guideLst>
        <p:guide orient="horz" pos="3157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E6B22EFD-46B9-4576-BAF9-63DC5EB02572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50888"/>
            <a:ext cx="260191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31A5A8FB-6F5F-4BD8-9FA8-8845ACD7B0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166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45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A5A8FB-6F5F-4BD8-9FA8-8845ACD7B08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541782" y="3883152"/>
            <a:ext cx="5829300" cy="449072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541782" y="1637792"/>
            <a:ext cx="5829300" cy="217932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17923" y="710228"/>
            <a:ext cx="5822156" cy="8485545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82930" y="1149773"/>
            <a:ext cx="5692140" cy="4496329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582930" y="5703464"/>
            <a:ext cx="5692140" cy="2180695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571500" y="8607213"/>
            <a:ext cx="1600200" cy="528320"/>
          </a:xfrm>
        </p:spPr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2343150" y="8607213"/>
            <a:ext cx="2171700" cy="52832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4686300" y="8607213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474720" y="4340858"/>
            <a:ext cx="8321040" cy="6858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200150" y="790787"/>
            <a:ext cx="2537460" cy="924101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200150" y="1910078"/>
            <a:ext cx="2537460" cy="6934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3846635" y="790787"/>
            <a:ext cx="2537460" cy="924101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3846635" y="1910078"/>
            <a:ext cx="2537460" cy="69342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4914900" y="8976361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3276601" y="4489872"/>
            <a:ext cx="7924800" cy="6858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943100" y="870373"/>
            <a:ext cx="4457700" cy="792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2549477" y="4489873"/>
            <a:ext cx="7924800" cy="6858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4914900" y="8976361"/>
            <a:ext cx="1600200" cy="528320"/>
          </a:xfrm>
        </p:spPr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555610" y="1148076"/>
            <a:ext cx="2970038" cy="764743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3958296" y="5058073"/>
            <a:ext cx="2400300" cy="1651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395653" y="1186181"/>
            <a:ext cx="3413174" cy="7533640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th-TH" sz="2000" smtClean="0"/>
              <a:t>คลิกไอคอนเพื่อเพิ่มรูปภาพ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3958296" y="2311401"/>
            <a:ext cx="2400300" cy="2636607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57175" y="330200"/>
            <a:ext cx="6343650" cy="92456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342900" y="440267"/>
            <a:ext cx="6172200" cy="1651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342900" y="8976361"/>
            <a:ext cx="1600200" cy="52832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B1347DD2-A56B-48A0-A798-8AE5A9346AA6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2343150" y="8976361"/>
            <a:ext cx="2171700" cy="52832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4914900" y="8976361"/>
            <a:ext cx="1600200" cy="52832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27EEF76E-B057-4DAE-B85C-BA975DE722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th/url?sa=i&amp;rct=j&amp;q=%E0%B9%80%E0%B8%9E%E0%B8%A8%E0%B8%A8%E0%B8%B6%E0%B8%81%E0%B8%A9%E0%B8%B2%E0%B9%83%E0%B8%99%E0%B9%82%E0%B8%A3%E0%B8%87%E0%B9%80%E0%B8%A3%E0%B8%B5%E0%B8%A2%E0%B8%99&amp;source=images&amp;cd=&amp;cad=rja&amp;docid=a4eybUaTzYNT-M&amp;tbnid=xFsypi1rJx39iM:&amp;ved=0CAUQjRw&amp;url=http://www.sby.ac.th/krumukda/index.php/2012-07-11-07-37-37/136-sexedu&amp;ei=IWgIUvGUGcOIrQf-o4HgDw&amp;psig=AFQjCNGxOj2zFOW6lT7pk7W7mOIk6oP_ag&amp;ust=137636893122711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สี่เหลี่ยมผืนผ้า 19"/>
          <p:cNvSpPr/>
          <p:nvPr/>
        </p:nvSpPr>
        <p:spPr>
          <a:xfrm>
            <a:off x="697608" y="809596"/>
            <a:ext cx="5501827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ชุดการเรียนการสอนรายวิชาสุขศึกษา (พ ๒๒๑๐๑)</a:t>
            </a:r>
          </a:p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เรื่อง การสร้างเสริมสุขภาพในวัยเรียน  </a:t>
            </a:r>
          </a:p>
          <a:p>
            <a:pPr algn="ctr"/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สำหรับนักเรียนชั้นมัธยมศึกษาปีที่ ๒</a:t>
            </a:r>
            <a:endParaRPr lang="th-TH" sz="3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14620" y="7810520"/>
            <a:ext cx="36920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นางวันเพ็ญ 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คฤคราช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ตำแหน่ง ครูชำนาญการพิเศษ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กลุ่มสาระการเรียนรู้สุขศึกษาและพลศึกษา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โรงเรียนแกลง“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วิทย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สถาวร” อำเภอแกลง จังหวัดระยอง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สำนักงานเขตพื้นที่การศึกษามัธยมศึกษา เขต ๑๘ </a:t>
            </a:r>
            <a:endParaRPr lang="en-US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2071678" y="3667116"/>
            <a:ext cx="3786214" cy="1152519"/>
            <a:chOff x="2820" y="3060"/>
            <a:chExt cx="7710" cy="2715"/>
          </a:xfrm>
        </p:grpSpPr>
        <p:cxnSp>
          <p:nvCxnSpPr>
            <p:cNvPr id="29" name="AutoShape 3"/>
            <p:cNvCxnSpPr>
              <a:cxnSpLocks noChangeShapeType="1"/>
            </p:cNvCxnSpPr>
            <p:nvPr/>
          </p:nvCxnSpPr>
          <p:spPr bwMode="auto">
            <a:xfrm flipV="1">
              <a:off x="2820" y="3060"/>
              <a:ext cx="6285" cy="615"/>
            </a:xfrm>
            <a:prstGeom prst="straightConnector1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  <p:cxnSp>
          <p:nvCxnSpPr>
            <p:cNvPr id="30" name="AutoShape 4"/>
            <p:cNvCxnSpPr>
              <a:cxnSpLocks noChangeShapeType="1"/>
            </p:cNvCxnSpPr>
            <p:nvPr/>
          </p:nvCxnSpPr>
          <p:spPr bwMode="auto">
            <a:xfrm>
              <a:off x="2820" y="3675"/>
              <a:ext cx="0" cy="1740"/>
            </a:xfrm>
            <a:prstGeom prst="straightConnector1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  <p:cxnSp>
          <p:nvCxnSpPr>
            <p:cNvPr id="31" name="AutoShape 5"/>
            <p:cNvCxnSpPr>
              <a:cxnSpLocks noChangeShapeType="1"/>
            </p:cNvCxnSpPr>
            <p:nvPr/>
          </p:nvCxnSpPr>
          <p:spPr bwMode="auto">
            <a:xfrm>
              <a:off x="2820" y="5415"/>
              <a:ext cx="7710" cy="360"/>
            </a:xfrm>
            <a:prstGeom prst="straightConnector1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  <p:cxnSp>
          <p:nvCxnSpPr>
            <p:cNvPr id="32" name="AutoShape 6"/>
            <p:cNvCxnSpPr>
              <a:cxnSpLocks noChangeShapeType="1"/>
            </p:cNvCxnSpPr>
            <p:nvPr/>
          </p:nvCxnSpPr>
          <p:spPr bwMode="auto">
            <a:xfrm>
              <a:off x="9105" y="3060"/>
              <a:ext cx="1425" cy="2715"/>
            </a:xfrm>
            <a:prstGeom prst="straightConnector1">
              <a:avLst/>
            </a:prstGeom>
            <a:noFill/>
            <a:ln w="38100">
              <a:solidFill>
                <a:srgbClr val="FF33CC"/>
              </a:solidFill>
              <a:round/>
              <a:headEnd/>
              <a:tailEnd/>
            </a:ln>
            <a:effectLst>
              <a:prstShdw prst="shdw13" dist="53882" dir="13500000">
                <a:srgbClr val="808080">
                  <a:alpha val="50000"/>
                </a:srgbClr>
              </a:prstShdw>
            </a:effectLst>
          </p:spPr>
        </p:cxnSp>
      </p:grpSp>
      <p:sp>
        <p:nvSpPr>
          <p:cNvPr id="26" name="WordArt 7"/>
          <p:cNvSpPr>
            <a:spLocks noChangeArrowheads="1" noChangeShapeType="1" noTextEdit="1"/>
          </p:cNvSpPr>
          <p:nvPr/>
        </p:nvSpPr>
        <p:spPr bwMode="auto">
          <a:xfrm>
            <a:off x="1142984" y="3167050"/>
            <a:ext cx="1928826" cy="595310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CanUp">
              <a:avLst>
                <a:gd name="adj" fmla="val 66667"/>
              </a:avLst>
            </a:prstTxWarp>
          </a:bodyPr>
          <a:lstStyle/>
          <a:p>
            <a:pPr algn="ctr" rtl="0"/>
            <a:r>
              <a:rPr lang="th-TH" sz="3600" b="1" kern="1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#TS  Malee Normal"/>
              </a:rPr>
              <a:t>หน่วยการเรียนรู้ที่ </a:t>
            </a:r>
            <a:endParaRPr lang="th-TH" sz="3600" b="1" kern="1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#TS  Malee Normal"/>
            </a:endParaRPr>
          </a:p>
        </p:txBody>
      </p:sp>
      <p:sp>
        <p:nvSpPr>
          <p:cNvPr id="27" name="Oval 8"/>
          <p:cNvSpPr>
            <a:spLocks noChangeArrowheads="1"/>
          </p:cNvSpPr>
          <p:nvPr/>
        </p:nvSpPr>
        <p:spPr bwMode="auto">
          <a:xfrm>
            <a:off x="1714488" y="3595678"/>
            <a:ext cx="785818" cy="742962"/>
          </a:xfrm>
          <a:prstGeom prst="ellipse">
            <a:avLst/>
          </a:prstGeom>
          <a:gradFill rotWithShape="0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1"/>
          </a:gradFill>
          <a:ln w="12700">
            <a:solidFill>
              <a:srgbClr val="FF6600"/>
            </a:solidFill>
            <a:round/>
            <a:headEnd/>
            <a:tailEnd/>
          </a:ln>
          <a:effectLst>
            <a:outerShdw dist="107763" dir="13500000" algn="ctr" rotWithShape="0">
              <a:srgbClr val="FFC00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th-TH" sz="3600" b="1" dirty="0" smtClean="0">
                <a:solidFill>
                  <a:srgbClr val="0000CC"/>
                </a:solidFill>
                <a:latin typeface="DSMaiThaias" pitchFamily="18"/>
                <a:cs typeface="Angsana New" pitchFamily="18" charset="-34"/>
              </a:rPr>
              <a:t>๕</a:t>
            </a:r>
            <a:endParaRPr kumimoji="0" lang="th-TH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285992" y="4024306"/>
            <a:ext cx="335758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200" b="1" spc="50" dirty="0" smtClean="0">
                <a:ln w="11430"/>
                <a:solidFill>
                  <a:srgbClr val="0000CC"/>
                </a:solidFill>
                <a:effectLst>
                  <a:glow rad="101600">
                    <a:srgbClr val="FF660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_Layiji MaHaNiYom V 1.2" pitchFamily="2" charset="0"/>
                <a:cs typeface="_Layiji MaHaNiYom V 1.2" pitchFamily="2" charset="0"/>
              </a:rPr>
              <a:t>พินิจเพศศึกษา</a:t>
            </a:r>
            <a:endParaRPr lang="th-TH" sz="3200" b="1" spc="50" dirty="0">
              <a:ln w="11430"/>
              <a:solidFill>
                <a:srgbClr val="0000CC"/>
              </a:solidFill>
              <a:effectLst>
                <a:glow rad="101600">
                  <a:srgbClr val="FF6600">
                    <a:alpha val="60000"/>
                  </a:srgb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1928802" y="5238752"/>
            <a:ext cx="3036890" cy="2000264"/>
          </a:xfrm>
          <a:prstGeom prst="ellipse">
            <a:avLst/>
          </a:prstGeom>
          <a:gradFill rotWithShape="1">
            <a:gsLst>
              <a:gs pos="0">
                <a:srgbClr val="EEECE1"/>
              </a:gs>
              <a:gs pos="100000">
                <a:srgbClr val="B2A1C7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pic>
        <p:nvPicPr>
          <p:cNvPr id="14" name="irc_mi" descr="http://www.sby.ac.th/krumukda/images/sexeduj.JPEG">
            <a:hlinkClick r:id="rId3"/>
          </p:cNvPr>
          <p:cNvPicPr/>
          <p:nvPr/>
        </p:nvPicPr>
        <p:blipFill>
          <a:blip r:embed="rId4" cstate="print">
            <a:lum bright="40000" contrast="5000"/>
          </a:blip>
          <a:srcRect b="23469"/>
          <a:stretch>
            <a:fillRect/>
          </a:stretch>
        </p:blipFill>
        <p:spPr bwMode="auto">
          <a:xfrm>
            <a:off x="2786058" y="5444692"/>
            <a:ext cx="135732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322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๗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3" name="ม้วนกระดาษแนวนอน 2"/>
          <p:cNvSpPr/>
          <p:nvPr/>
        </p:nvSpPr>
        <p:spPr>
          <a:xfrm>
            <a:off x="1357298" y="1309662"/>
            <a:ext cx="4357718" cy="500066"/>
          </a:xfrm>
          <a:prstGeom prst="horizontalScroll">
            <a:avLst/>
          </a:prstGeom>
          <a:solidFill>
            <a:srgbClr val="FFCCFF"/>
          </a:solidFill>
          <a:ln>
            <a:solidFill>
              <a:srgbClr val="FF006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h-TH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H SarabunPSK" pitchFamily="34" charset="-34"/>
                <a:cs typeface="TH SarabunPSK" pitchFamily="34" charset="-34"/>
              </a:rPr>
              <a:t>ปัญหาและผลกระทบที่เกิดจากการมีเพศสัมพันธ์ในวัยเรียน</a:t>
            </a:r>
            <a:endParaRPr lang="th-TH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94" y="1934587"/>
            <a:ext cx="5786478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วัยรุ่นเป็นช่วงที่เริ่มมีความรู้สึกทางเพศ มีความต้องการทางเพศสูง เนื่องจากความพร้อมของร่างกายประกอบกับเป็นช่วงที่มีอารมณ์อ่อนไหว ซึ่งลักษณะดังกล่าวนี้  อาจนำไปสู่การมีเพศสัมพันธ์ในวัยเรียน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ปัญหาที่เกิดจากการมีเพศสัมพันธ์ในวัยเรียน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๑. ด้านสุขภาพกาย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                                  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๑.๑ การตั้งครรภ์โดยไม่พึงประสงค์  หมายถึง การตั้งครรภ์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ในขณะที่ยังไม่พร้อมหรือไม่ต้องการและนำไปสู่การทำแท้ง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                                  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</a:t>
            </a:r>
          </a:p>
          <a:p>
            <a:pPr>
              <a:tabLst>
                <a:tab pos="539750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๑.๒ การติดเชื้อโรคติดต่อทางเพศสัมพันธ์  หมายถึง โรคที่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เกิดขึ้นจากการมีเพศสัมพันธ์ เช่น ซิฟิลิส  หนองใน</a:t>
            </a:r>
          </a:p>
          <a:p>
            <a:pPr>
              <a:tabLst>
                <a:tab pos="539750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๑.๓ โรคเอดส์  เป็นภาวะที่เกิดภูมิคุ้มกันในร่างกายบกพร่อง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หรือลดต่ำลง เป็นผลทำให้เกิดการติดเชื้อโรคต่างๆ</a:t>
            </a:r>
          </a:p>
          <a:p>
            <a:pPr>
              <a:tabLst>
                <a:tab pos="539750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	</a:t>
            </a:r>
            <a:r>
              <a:rPr lang="th-TH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๒. ด้านจิตใจ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ทำให้เกิดความกลัว วิตกกังวล เสียใจ ผิดหวังและทุกข์ใจ  ซึ่งทำให้เรียนหนังสือไม่รู้เรื่อง  ถ้าไม่สามารถแก้ปัญหาได้  อาจก่อให้เกิดความเครียดจนถึงขั้นฆ่าตัวตายได้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</a:t>
            </a:r>
            <a:r>
              <a:rPr lang="th-TH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๓. ผลกระทบในระยะยาว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การตั้งครรภ์ในวัยรุ่น ก่อให้เกิดผลกระทบระยะยาวหลายประการ เช่น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๑) ทำให้เสียอนาคต  เกิดความอับอาย  ขาดโอกาสในการศึกษาต่อ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๒) อาจนำไปสู่การทำแท้งซึ่งเป็นการกระทำที่ผิดศีลธรรม และเป็นอันตรายต่อผู้ตั้งครรภ์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๓) เป็นปัญหาต่อครอบครัวและสังคม  เนื่องจากวัยรุ่นยังไม่มีความพร้อมทั้งบทบาทหน้าที่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และความรับผิดชอบในการดูแลครอบครัวและลูก  ทำให้ต้องเป็นภาระของพ่อแม่ ในการเลี้ยงดูและอาจ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เกิดปัญหาทารกถูกทิ้งหลังคลอด  ซึ่งเป็นภาระของสังคมที่ต้องดูแล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๔) หากปล่อยให้มีบุตร  อาจมีปัญหาในการอบรมเลี้ยงดู</a:t>
            </a:r>
          </a:p>
          <a:p>
            <a:pPr>
              <a:tabLst>
                <a:tab pos="539750" algn="l"/>
                <a:tab pos="715963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๕) ทำให้สูญเสียอนาคตของชาติ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5" name="รูปภาพ 4" descr="1973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6764" y="3309926"/>
            <a:ext cx="1333406" cy="1014409"/>
          </a:xfrm>
          <a:prstGeom prst="rect">
            <a:avLst/>
          </a:prstGeom>
        </p:spPr>
      </p:pic>
      <p:pic>
        <p:nvPicPr>
          <p:cNvPr id="6" name="รูปภาพ 5" descr="syp.jpg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216764" y="4381496"/>
            <a:ext cx="1332000" cy="1015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รูปภาพ 6" descr="images (11).jpg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216764" y="5453066"/>
            <a:ext cx="1332000" cy="101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๘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3" name="ม้วนกระดาษแนวนอน 2"/>
          <p:cNvSpPr/>
          <p:nvPr/>
        </p:nvSpPr>
        <p:spPr>
          <a:xfrm>
            <a:off x="1357298" y="1309662"/>
            <a:ext cx="4500594" cy="714380"/>
          </a:xfrm>
          <a:prstGeom prst="horizontalScroll">
            <a:avLst/>
          </a:prstGeom>
          <a:solidFill>
            <a:srgbClr val="FFCCFF"/>
          </a:solidFill>
          <a:ln>
            <a:solidFill>
              <a:srgbClr val="FF006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h-TH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H SarabunPSK" pitchFamily="34" charset="-34"/>
                <a:cs typeface="TH SarabunPSK" pitchFamily="34" charset="-34"/>
              </a:rPr>
              <a:t>วิธีป้องกันตนเองและหลีกเลี่ยงจากโรคติดต่อทางเพศสัมพันธ์ โรคเอดส์และการตั้งครรภ์โดยไม่พึงประสงค์</a:t>
            </a:r>
            <a:endParaRPr lang="th-TH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4422" y="2309794"/>
            <a:ext cx="521497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การมีเพศสัมพันธ์ก่อนวัยอันควร  อาจก่อให้เกิดปัญหาการติดโรคติดต่อทางเพศสัมพันธ์ โรคเอดส์ หรือการตั้งครรภ์โดยไม่พึงประสงค์ได้  ดังนั้นวัยรุ่นจึงควรคิดให้รอบคอบ และรู้จักวิธีป้องกันตนเองไม่ให้ตกอยู่ในสถานการณ์เสี่ยงต่างๆ  ดังนี้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การวิเคราะห์สถานการณ์เสี่ยงทางเพศ  สถานการณ์เสี่ยงทางเพศ เช่น การถูกกระทำชำเรา ถูกข่มขืน ถูกหลอกให้มีเพศสัมพันธ์ หรือทำให้ขาดสติ การถูกยั่วยุอารมณ์ให้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มีเพศสัมพันธ์ด้วยความเต็มใจ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การหลีกเลี่ยงสถานการณ์เสี่ยง ต้องรู้จักหลีกเลี่ยงที่จะเข้าไปอยู่ในสถานการณ์นั้น โดยใช้คำพูดในการปฏิเสธที่จริงจัง อย่าหวั่นไหวกับคำพูด คำชักชวน หรือคำท้าทาย ที่เราอาจตกเป็นเหยื่อได้โดยง่าย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การหลีกเลี่ยงสถานการณ์ยั่วยุอารมณ์ทางเพศ เช่น การแต่งกายที่ล่อแหลม เปิดเผยร่างกาย หรือแต่งกายรัดรูป การพูดจาหรือแสดงพฤติกรรมเชื้อเชิญ การดูสื่อ การ์ตูน หนังสือที่ยั่วยุอารมณ์ทางเพศ การเสพสารเสพติด ของมึนเมาที่ทำให้ขาดสติ  ซึ่งจะนำไปสู่การมีเพศสัมพันธ์ได้ง่าย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๔. การใช้ถุงยางอนามัย  เป็นขั้นสุดท้าย   ตกอยู่ในสถานการณ์เสี่ยงและไม่สามารถหลีกเลี่ยงได้  เพื่อเป็นการลดปัญหาจากการตั้งครรภ์โดยไม่พึงประสงค์  ป้องกันการเกิดโรคติดต่อทางเพศสัมพันธ์และโรคเอดส์ ควรใช้ถุงยางอนามัย เพื่อเป็นการป้องกันปัญหา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ม้วนกระดาษแนวนอน 4"/>
          <p:cNvSpPr/>
          <p:nvPr/>
        </p:nvSpPr>
        <p:spPr>
          <a:xfrm>
            <a:off x="1357298" y="6381760"/>
            <a:ext cx="4214842" cy="714380"/>
          </a:xfrm>
          <a:prstGeom prst="horizontalScroll">
            <a:avLst/>
          </a:prstGeom>
          <a:solidFill>
            <a:srgbClr val="FFCCFF"/>
          </a:solidFill>
          <a:ln>
            <a:solidFill>
              <a:srgbClr val="FF006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h-TH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H SarabunPSK" pitchFamily="34" charset="-34"/>
                <a:cs typeface="TH SarabunPSK" pitchFamily="34" charset="-34"/>
              </a:rPr>
              <a:t>ความเสมอภาคทางเพศและการวางตัวได้อย่างเหมาะสม</a:t>
            </a:r>
            <a:endParaRPr lang="th-TH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5860" y="7167578"/>
            <a:ext cx="50006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ความเสมอภาคทางเพศ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หมายถึง การที่เพศชายและเพศหญิงมีสิทธิและเสรีภาพในการแสดงบทบาทของตนเองต่อสังคมได้อย่างเท่าเทียมกัน แต่ต้องอยู่ภายในกรอบที่เหมาะสมของวัฒนธรรมที่ดีงามของสังคมไทย ในปัจจุบันสังคมไทยให้ความ สำคัญกับเรื่อง ความเสมอภาคทางเพศมากขึ้น โดยมองบทบาททางเพศของชายและหญิงว่ามีระดับที่เท่าเทียมกัน ไม่มีการกีดกันทางเพศ </a:t>
            </a:r>
            <a:br>
              <a:rPr lang="th-TH" sz="1600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ดังนั้น ความสำคัญของความเสมอภาคทางเพศ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 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จึงขึ้นอยู่กับความเข้าใจในบทบาททางเพศและการมีสัมพันธภาพที่เหมาะสมระหว่างชายหญิง โดยวัยรุ่นจะรู้สึกอ่อนไหวกับคำพูดที่เกี่ยวข้องกับบทบาททางเพศของตนเองมากขึ้น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๙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70" y="1309662"/>
            <a:ext cx="542928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นอกจากที่กำหนดไว้ในรัฐธรรมนูญของไทยและกฎหมายของประเทศต่างๆ แล้วความ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เสมอภาคทางสังคมในด้านต่างๆ เช่น การศึกษา การประกอบอาชีพ ก็ต้องได้รับความเท่าเทียมกันด้วย  จึงได้มีการรณรงค์เพื่อเรียกร้องสิทธิสตรีจากทั่วโลก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ซึ่งจากการรณรงค์สิทธิสตรีทั่วโลก  ทำให้ผู้หญิงได้รับสิทธิดังนี้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๑. การยินยอมให้วัยรุ่นที่ตั้งครรภ์มีโอกาสได้เรียนต่อ การให้ทุนการศึกษา 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การให้ความรู้เรื่องการอนามัยเจริญพันธุ์  ลดอัตราการเจริญพันธุ์และลดอัตราการการเจ็บป่วย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๒. โอกาสทางเศรษฐกิจ เปิดโอกาสให้ผู้หญิงช่วยเพิ่มรายได้เลี้ยงตนเองและครอบครัว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มากขึ้น  การที่ผู้หญิงมีโอกาสได้รับการศึกษาในระดับที่สูง  ทำให้ข้าสู่การจ้างงานอย่างเป็นทางการ สามารถเพิ่มผลิตผลทางเศรษฐกิจให้มากยิ่งขึ้น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๓. การส่งเสริมอนามัยเจริญพันธุ์และสิทธิสตรี  ผู้หญิงมีสิทธิกำหนดจำนวนบุตร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๔. การสนับสนุนการมีส่วนร่วมทางการเมือง  ซึ่งเป็นสิทธิพื้นฐานของความเสมอภาค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ทางเพศ  การกระทำรุนแรงทางเพศทำให้บทบาทการมีส่วนร่วมทางสังคมของผู้หญิงลดลง  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เป็นอุปสรรคสำคัญที่ทำให้ผู้หญิงไม่ประสบความสำเร็จในชีวิต  เพราะไม่สามารถใช้ศักยภาพที่มีอยู่อย่างเต็มที่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การวางตัวอย่างเหมาะสม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มนุษย์เป็นสัตว์สังคมที่ต้องมีการพึ่งพาอาศัยกัน  ทำกิจกรรมหรือใช้ชีวิตร่วมกัน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ทั้งกับเพศเดียวกันและต่างเพศ  ดังนั้นการวางตัวที่ถูกต้องเหมาะสมกับเพศเป็นสิ่งที่จำเป็นที่จะทำให้สามารถอยู่ร่วมกับบุคคลอื่นได้อย่างมีความสุข  ซึ่งปฏิบัติได้  ดังนี้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1. การวางตัวต่อเพศเดียวกัน  หมายถึง  การที่ชายกับชายหรือหญิงกับหญิงประพฤติปฏิบัติต่อกันเพื่อสร้างสัมพันธภาพที่ดีระหว่างกัน  ด้วยการพูดจาสุภาพ ไพเราะ แสดงกิริยาท่าทาง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ที่เป็นมิตรต่อกัน  ให้ความช่วยเหลือตามความเหมาะสม  ชักชวนปฏิบัติในสิ่งที่ดี 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มีความเอื้ออาทรต่อกัน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2. การวางตัวต่อเพศตรงข้าม  หมายถึง  การที่ชายและหญิงประพฤติปฏิบัติต่อกัน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เพื่อสร้างสัมพันธภาพที่ดีระหว่างกัน  ในสังคมไทยจะอบรมสั่งสอนไม่ให้ชายและหญิงอยู่ใกล้ชิดกันมากเกินไป  ซึ่งเราควรปฏิบัติตามขนบธรรมเนียมประเพณีอันดีงามนี้  เพราะความใกล้ชิดกัน</a:t>
            </a:r>
          </a:p>
          <a:p>
            <a:pPr>
              <a:tabLst>
                <a:tab pos="88900" algn="l"/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มากเกินไป  อาจนำไปสู่การมีสัมพันธ์ทางเพศได้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๑๐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grpSp>
        <p:nvGrpSpPr>
          <p:cNvPr id="10" name="กลุ่ม 9"/>
          <p:cNvGrpSpPr/>
          <p:nvPr/>
        </p:nvGrpSpPr>
        <p:grpSpPr>
          <a:xfrm>
            <a:off x="2643182" y="1381100"/>
            <a:ext cx="1857388" cy="800964"/>
            <a:chOff x="2786058" y="2580400"/>
            <a:chExt cx="1857388" cy="800964"/>
          </a:xfrm>
        </p:grpSpPr>
        <p:pic>
          <p:nvPicPr>
            <p:cNvPr id="9" name="รูปภาพ 8" descr="BUNTINGM.WM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86058" y="2580400"/>
              <a:ext cx="1857388" cy="800964"/>
            </a:xfrm>
            <a:prstGeom prst="rect">
              <a:avLst/>
            </a:prstGeom>
          </p:spPr>
        </p:pic>
        <p:sp>
          <p:nvSpPr>
            <p:cNvPr id="5" name="สี่เหลี่ยมผืนผ้า 4"/>
            <p:cNvSpPr/>
            <p:nvPr/>
          </p:nvSpPr>
          <p:spPr>
            <a:xfrm>
              <a:off x="3071810" y="2809860"/>
              <a:ext cx="1151276" cy="43088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th-TH" sz="2200" b="1" cap="none" spc="50" dirty="0" smtClean="0">
                  <a:ln w="11430"/>
                  <a:solidFill>
                    <a:srgbClr val="00206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H SarabunPSK" pitchFamily="34" charset="-34"/>
                  <a:cs typeface="TH SarabunPSK" pitchFamily="34" charset="-34"/>
                </a:rPr>
                <a:t>บรรณนุกรม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428736" y="2595546"/>
            <a:ext cx="48577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กิตติ  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ปรมัตถ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ผลและคณะ.  (๒๕๕๑).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หนังสือเสริมฝึกประสบการณ์ วิชา สุขศึกษา ๒.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กรุงเทพฯ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ฝ่ายวิชาการ บริษัท สำนักพิมพ์เอมพันธ์ จำกัด.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คู่มือครู.  (๒๕๕๑).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สุขศึกษาและพลศึกษา ชั้นมัธยมศึกษาปีที่ ๒.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กรุงเทพฯ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สำนักพิมพ์ บริษัทพัฒนาคุณภาพวิชาการ 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พว.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). 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อภิลักษณ์  เทียนทองและคณะ.  (๒๕๕๑).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หนังสือเรียน รายวิชาพื้นฐาน สุขศึกษาและ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พลศึกษา ชั้นมัธยมศึกษาปีที่ ๒.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กรุงเทพฯ </a:t>
            </a:r>
            <a:r>
              <a:rPr lang="en-US" sz="1050" dirty="0" smtClean="0"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บริษัท สำนักพิมพ์ประสานมิตร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th-TH" sz="1600" dirty="0" err="1" smtClean="0">
                <a:latin typeface="TH SarabunPSK" pitchFamily="34" charset="-34"/>
                <a:cs typeface="TH SarabunPSK" pitchFamily="34" charset="-34"/>
              </a:rPr>
              <a:t>ปสม.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) จำกัด.</a:t>
            </a:r>
          </a:p>
        </p:txBody>
      </p:sp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1142984" y="2381232"/>
            <a:ext cx="532389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ชุดการเรียนการสอนวิชาสุขศึกษาและพลศึกษา เรื่อง การสร้างเสริมสุขภาพในวัยเรียน  </a:t>
            </a:r>
          </a:p>
          <a:p>
            <a:pPr>
              <a:tabLst>
                <a:tab pos="3619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สำหรับนักเรียนชั้นมัธยมศึกษาปีที่ ๒ 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หน่วยการเรียนรู้ที่ ๕ พินิจเพศศึกษา</a:t>
            </a:r>
            <a:endParaRPr lang="th-TH" sz="1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3823763"/>
              </p:ext>
            </p:extLst>
          </p:nvPr>
        </p:nvGraphicFramePr>
        <p:xfrm>
          <a:off x="2143116" y="3524240"/>
          <a:ext cx="2516290" cy="445326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258145"/>
                <a:gridCol w="125814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ก่อนเรียน-หลังเรียน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92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ข้อ</a:t>
                      </a:r>
                      <a:endParaRPr lang="en-US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FF006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TH SarabunPSK" pitchFamily="34" charset="-34"/>
                          <a:cs typeface="TH SarabunPSK" pitchFamily="34" charset="-34"/>
                        </a:rPr>
                        <a:t>ตอบ</a:t>
                      </a:r>
                      <a:endParaRPr lang="en-US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solidFill>
                      <a:srgbClr val="FF0066">
                        <a:alpha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๑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๒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9108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๓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๔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๕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๖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๗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ข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๘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ค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๙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ก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mtClean="0">
                          <a:latin typeface="TH SarabunPSK" pitchFamily="34" charset="-34"/>
                          <a:cs typeface="TH SarabunPSK" pitchFamily="34" charset="-34"/>
                        </a:rPr>
                        <a:t>๑๐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itchFamily="34" charset="-34"/>
                          <a:cs typeface="TH SarabunPSK" pitchFamily="34" charset="-34"/>
                        </a:rPr>
                        <a:t>ง</a:t>
                      </a:r>
                      <a:endParaRPr lang="en-US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๑๑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pic>
        <p:nvPicPr>
          <p:cNvPr id="8" name="รูปภาพ 7" descr="kapook_dookdik_21100_7362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36" y="1238224"/>
            <a:ext cx="4133850" cy="666750"/>
          </a:xfrm>
          <a:prstGeom prst="rect">
            <a:avLst/>
          </a:prstGeom>
        </p:spPr>
      </p:pic>
      <p:sp>
        <p:nvSpPr>
          <p:cNvPr id="5" name="สี่เหลี่ยมผืนผ้า 4"/>
          <p:cNvSpPr/>
          <p:nvPr/>
        </p:nvSpPr>
        <p:spPr>
          <a:xfrm>
            <a:off x="1649446" y="1401572"/>
            <a:ext cx="2860078" cy="4308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เฉลยแบบทดสอบก่อน-หลังเรียน </a:t>
            </a:r>
          </a:p>
        </p:txBody>
      </p:sp>
    </p:spTree>
    <p:extLst>
      <p:ext uri="{BB962C8B-B14F-4D97-AF65-F5344CB8AC3E}">
        <p14:creationId xmlns:p14="http://schemas.microsoft.com/office/powerpoint/2010/main" xmlns="" val="319962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868163" y="899500"/>
            <a:ext cx="31349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รูปภาพ 10" descr="kapook_328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8" y="8024834"/>
            <a:ext cx="2643206" cy="417649"/>
          </a:xfrm>
          <a:prstGeom prst="rect">
            <a:avLst/>
          </a:prstGeom>
        </p:spPr>
      </p:pic>
      <p:grpSp>
        <p:nvGrpSpPr>
          <p:cNvPr id="25" name="กลุ่ม 24"/>
          <p:cNvGrpSpPr/>
          <p:nvPr/>
        </p:nvGrpSpPr>
        <p:grpSpPr>
          <a:xfrm>
            <a:off x="2428868" y="881034"/>
            <a:ext cx="1785950" cy="1064468"/>
            <a:chOff x="2428868" y="881034"/>
            <a:chExt cx="1785950" cy="1064468"/>
          </a:xfrm>
        </p:grpSpPr>
        <p:sp>
          <p:nvSpPr>
            <p:cNvPr id="20" name="มนมุมสี่เหลี่ยมด้านทแยงมุม 19"/>
            <p:cNvSpPr/>
            <p:nvPr/>
          </p:nvSpPr>
          <p:spPr>
            <a:xfrm>
              <a:off x="2714620" y="1238224"/>
              <a:ext cx="1500198" cy="500066"/>
            </a:xfrm>
            <a:prstGeom prst="round2DiagRect">
              <a:avLst/>
            </a:prstGeom>
            <a:solidFill>
              <a:srgbClr val="99FFCC"/>
            </a:solidFill>
            <a:ln w="38100">
              <a:solidFill>
                <a:srgbClr val="FF33CC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2" name="สี่เหลี่ยมผืนผ้า 21"/>
            <p:cNvSpPr/>
            <p:nvPr/>
          </p:nvSpPr>
          <p:spPr>
            <a:xfrm>
              <a:off x="2928934" y="1238224"/>
              <a:ext cx="1143008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th-TH" sz="28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H SarabunPSK" pitchFamily="34" charset="-34"/>
                  <a:cs typeface="TH SarabunPSK" pitchFamily="34" charset="-34"/>
                </a:rPr>
                <a:t>คำนำ</a:t>
              </a:r>
              <a:endParaRPr lang="th-TH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endParaRPr>
            </a:p>
          </p:txBody>
        </p:sp>
        <p:pic>
          <p:nvPicPr>
            <p:cNvPr id="19" name="รูปภาพ 18" descr="bord096.wm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28868" y="881034"/>
              <a:ext cx="712683" cy="1064468"/>
            </a:xfrm>
            <a:prstGeom prst="rect">
              <a:avLst/>
            </a:prstGeom>
          </p:spPr>
        </p:pic>
      </p:grpSp>
      <p:pic>
        <p:nvPicPr>
          <p:cNvPr id="23" name="รูปภาพ 22" descr="kapook_6019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992" y="2381232"/>
            <a:ext cx="2500330" cy="128066"/>
          </a:xfrm>
          <a:prstGeom prst="rect">
            <a:avLst/>
          </a:prstGeom>
        </p:spPr>
      </p:pic>
      <p:sp>
        <p:nvSpPr>
          <p:cNvPr id="10" name="สี่เหลี่ยมผืนผ้า 9"/>
          <p:cNvSpPr/>
          <p:nvPr/>
        </p:nvSpPr>
        <p:spPr>
          <a:xfrm>
            <a:off x="928670" y="2952736"/>
            <a:ext cx="550072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42925" algn="l"/>
              </a:tabLst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ชุดการเรียนการสอนรายวิชาสุขศึกษาและพลศึกษา เรื่อง การสร้างเสริมสุขภาพในวัยเรียน  สำหรับนักเรียนชั้นมัธยมศึกษาปีที่ ๒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หน่วยการเรียนรู้ที่ 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๕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smtClean="0">
                <a:latin typeface="TH SarabunPSK" pitchFamily="34" charset="-34"/>
                <a:cs typeface="TH SarabunPSK" pitchFamily="34" charset="-34"/>
              </a:rPr>
              <a:t>พินิจเพศศึกษา สร้าง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ขึ้นประกอบด้วยเนื้อหา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สาระ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เกี่ยวกับการเปลี่ยนแปลงด้านร่างกาย จิตใจ อารมณ์ สังคม และสติปัญญา ในวัยรุ่น และปัจจัยที่มีผลกระทบต่อการเจริญเติบโตและพัฒนาการด้านร่างกาย จิตใจ อารมณ์ สังคม และสติปัญญา ในวัยรุ่น ตามหลักสูตรแกนกลางการศึกษา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ขั้นพื้นฐาน พุทธศักราช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๒๕๕๑  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ชุดการเรียนการสอนเล่ม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นี้  ได้นำเสนอเรื่องราวเกี่ยวกับ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การสร้างเสริมสุขภาพในวัยเรียน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เป็นแหล่งการเรียนรู้เพิ่มเติม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จากตำราเรียน มีคำถามทบทวนบทเรียน  มีแบบทดสอบก่อนเรียน  และแบบทดสอบหลังเรียน  ซึ่ง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นักเรียนสามารถเรียนรู้เนื้อหาสาระ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ได้ด้วยตนเอง ตามความสนใจและศักยภาพของนักเรียนเอง  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ผู้จัดทำมี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ความปรารถนาอย่างยิ่งที่จะให้ผู้ที่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ศึกษาชุดการเรียนการสอนเล่ม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นี้ ได้ผลบรรลุจุดมุ่งหมายทุกท่าน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สี่เหลี่ยมผืนผ้า 12"/>
          <p:cNvSpPr/>
          <p:nvPr/>
        </p:nvSpPr>
        <p:spPr>
          <a:xfrm>
            <a:off x="1014847" y="3099563"/>
            <a:ext cx="529258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80975" algn="l"/>
                <a:tab pos="361950" algn="l"/>
                <a:tab pos="4686300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เรื่อง		หน้า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คำแนะนำการ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ใช้สำหรับครู	๑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คำแนะนำการใช้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สำหรับนักเรียน	๒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เป้าหมายการเรียนรู้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มาตรฐานและตัวชี้วัด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สาระสำคัญ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สาระการเรียนรู้	๓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แบบทดสอบ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ก่อน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 - หลังเรียน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ปัจจัยที่มีอิทธิพลต่อเจตคติในเรื่องเพศ	๖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ปัญหาและผลกระทบที่เกิดจากการมีเพศสัมพันธ์ในวัยเรียน	๗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วิธีป้องกันตนเองและหลีกเลี่ยงจากโรคติดต่อทางเพศสัมพันธ์ 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โรคเอดส์และการตั้งครรภ์โดยไม่พึงประสงค์ 	๘</a:t>
            </a: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ความเสมอภาคทางเพศและการวางตัวได้อย่างเหมาะสม	๘</a:t>
            </a:r>
          </a:p>
          <a:p>
            <a:pPr>
              <a:tabLst>
                <a:tab pos="180975" algn="l"/>
                <a:tab pos="361950" algn="l"/>
                <a:tab pos="466090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บรรณานุกรม	 ๑๐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66090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เฉลย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แบบทดสอบก่อน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 - หลังเรียน</a:t>
            </a:r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๑๑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180975" algn="l"/>
                <a:tab pos="361950" algn="l"/>
                <a:tab pos="4752975" algn="l"/>
              </a:tabLst>
            </a:pP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		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5" name="รูปภาพ 14" descr="kapook_328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8" y="8024834"/>
            <a:ext cx="2643206" cy="417649"/>
          </a:xfrm>
          <a:prstGeom prst="rect">
            <a:avLst/>
          </a:prstGeom>
        </p:spPr>
      </p:pic>
      <p:grpSp>
        <p:nvGrpSpPr>
          <p:cNvPr id="16" name="กลุ่ม 15"/>
          <p:cNvGrpSpPr/>
          <p:nvPr/>
        </p:nvGrpSpPr>
        <p:grpSpPr>
          <a:xfrm>
            <a:off x="2357430" y="1095348"/>
            <a:ext cx="1785950" cy="1064468"/>
            <a:chOff x="2428868" y="881034"/>
            <a:chExt cx="1785950" cy="1064468"/>
          </a:xfrm>
        </p:grpSpPr>
        <p:sp>
          <p:nvSpPr>
            <p:cNvPr id="17" name="มนมุมสี่เหลี่ยมด้านทแยงมุม 16"/>
            <p:cNvSpPr/>
            <p:nvPr/>
          </p:nvSpPr>
          <p:spPr>
            <a:xfrm>
              <a:off x="2714620" y="1238224"/>
              <a:ext cx="1500198" cy="500066"/>
            </a:xfrm>
            <a:prstGeom prst="round2DiagRect">
              <a:avLst/>
            </a:prstGeom>
            <a:solidFill>
              <a:srgbClr val="99FFCC"/>
            </a:solidFill>
            <a:ln w="38100">
              <a:solidFill>
                <a:srgbClr val="FF33CC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8" name="สี่เหลี่ยมผืนผ้า 17"/>
            <p:cNvSpPr/>
            <p:nvPr/>
          </p:nvSpPr>
          <p:spPr>
            <a:xfrm>
              <a:off x="2928934" y="1238224"/>
              <a:ext cx="1143008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th-TH" sz="28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H SarabunPSK" pitchFamily="34" charset="-34"/>
                  <a:cs typeface="TH SarabunPSK" pitchFamily="34" charset="-34"/>
                </a:rPr>
                <a:t>สารบัญ</a:t>
              </a:r>
              <a:endParaRPr lang="th-TH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endParaRPr>
            </a:p>
          </p:txBody>
        </p:sp>
        <p:pic>
          <p:nvPicPr>
            <p:cNvPr id="19" name="รูปภาพ 18" descr="bord096.wm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28868" y="881034"/>
              <a:ext cx="712683" cy="1064468"/>
            </a:xfrm>
            <a:prstGeom prst="rect">
              <a:avLst/>
            </a:prstGeom>
          </p:spPr>
        </p:pic>
      </p:grpSp>
      <p:pic>
        <p:nvPicPr>
          <p:cNvPr id="20" name="รูปภาพ 19" descr="kapook_6019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1678" y="2666984"/>
            <a:ext cx="2500330" cy="1280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๑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2" name="รูปภาพ 11" descr="kapook_328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16" y="8524900"/>
            <a:ext cx="2643206" cy="417649"/>
          </a:xfrm>
          <a:prstGeom prst="rect">
            <a:avLst/>
          </a:prstGeom>
        </p:spPr>
      </p:pic>
      <p:grpSp>
        <p:nvGrpSpPr>
          <p:cNvPr id="25" name="กลุ่ม 24"/>
          <p:cNvGrpSpPr/>
          <p:nvPr/>
        </p:nvGrpSpPr>
        <p:grpSpPr>
          <a:xfrm>
            <a:off x="1214422" y="1309662"/>
            <a:ext cx="4714908" cy="1064468"/>
            <a:chOff x="2500306" y="1309662"/>
            <a:chExt cx="3357586" cy="1064468"/>
          </a:xfrm>
        </p:grpSpPr>
        <p:sp>
          <p:nvSpPr>
            <p:cNvPr id="19" name="มนมุมสี่เหลี่ยมด้านทแยงมุม 18"/>
            <p:cNvSpPr/>
            <p:nvPr/>
          </p:nvSpPr>
          <p:spPr>
            <a:xfrm>
              <a:off x="2786058" y="1666852"/>
              <a:ext cx="3071834" cy="500066"/>
            </a:xfrm>
            <a:prstGeom prst="round2DiagRect">
              <a:avLst/>
            </a:prstGeom>
            <a:solidFill>
              <a:srgbClr val="99FFCC"/>
            </a:solidFill>
            <a:ln w="38100">
              <a:solidFill>
                <a:srgbClr val="FF33CC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23" name="รูปภาพ 22" descr="bord096.wm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00306" y="1309662"/>
              <a:ext cx="712683" cy="1064468"/>
            </a:xfrm>
            <a:prstGeom prst="rect">
              <a:avLst/>
            </a:prstGeom>
          </p:spPr>
        </p:pic>
      </p:grpSp>
      <p:pic>
        <p:nvPicPr>
          <p:cNvPr id="24" name="รูปภาพ 23" descr="kapook_6019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992" y="2809860"/>
            <a:ext cx="2500330" cy="128066"/>
          </a:xfrm>
          <a:prstGeom prst="rect">
            <a:avLst/>
          </a:prstGeom>
        </p:spPr>
      </p:pic>
      <p:sp>
        <p:nvSpPr>
          <p:cNvPr id="14" name="สี่เหลี่ยมผืนผ้า 13"/>
          <p:cNvSpPr/>
          <p:nvPr/>
        </p:nvSpPr>
        <p:spPr>
          <a:xfrm>
            <a:off x="1928802" y="1738290"/>
            <a:ext cx="374012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คำแนะนำการใช้ชุดการเรียนการสอนสำหรับครู</a:t>
            </a:r>
            <a:endParaRPr lang="th-TH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071546" y="3238488"/>
            <a:ext cx="52925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จุดประสงค์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.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เพื่อให้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นักเรียนได้ศึกษาค้นคว้าด้วยตนเอง  ทั้งนักเรียนที่เรียนดีและ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นักเรียนที่เรียน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ช้า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ใช้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ประกอบการสอนใน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แผนการจัดการเรียนรู้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เพื่อนักเรียนจะได้ศึกษาหาค้นคว้า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กิจกรรม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การเรียนรู้ตาม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หลักสูตรที่กำหนด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ชุดการเรียนการสอนนี้สา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มารถนำไปประเมินผลการสอนผลผ่าน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จุดประสงค์  กลุ่มสาระ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การเรียนรู้สุขศึกษาและพลศึกษาได้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โดยประเมิน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จากแบบทดสอบ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วิธีใช้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ศึกษาแผนการจัดการเรียนรู้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ซึ่งประกอบด้วยสาระการเรียนรู้  จุดประสงค์การเรียนรู้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เนื้อหา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กิจกรรมการเรียนรู้  สื่อการเรียนการสอน  การวัดผล</a:t>
            </a:r>
            <a:r>
              <a:rPr lang="th-TH" sz="1600">
                <a:latin typeface="TH SarabunPSK" pitchFamily="34" charset="-34"/>
                <a:cs typeface="TH SarabunPSK" pitchFamily="34" charset="-34"/>
              </a:rPr>
              <a:t>ประเมินผล  </a:t>
            </a:r>
            <a:r>
              <a:rPr lang="th-TH" sz="1600" smtClean="0">
                <a:latin typeface="TH SarabunPSK" pitchFamily="34" charset="-34"/>
                <a:cs typeface="TH SarabunPSK" pitchFamily="34" charset="-34"/>
              </a:rPr>
              <a:t>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เข้าใจ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ชี้แจง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ให้นักเรียนอ่านคำแนะนำการ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ใช้ชุดการเรียนการสอนอย่าง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ละเอียด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และปฏิบัติตาม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ขั้นตอนจน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จบ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๓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เตรียม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วัสดุอุปกรณ์ตามความเหมาะสมของกิจกรรม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๔. สังเกต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การปฏิบัติกิจกรรมของผู้เรียนตาม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ขั้นตอน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ถ้านักเรียนคนใด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ศึกษาชุดการเรียนการสอน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แล้วยัง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ไม่เข้าใจ  ครูควรชี้แนะเสริมให้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นักเรียนได้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ฝึก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ปฏิบัติบ่อยๆ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ทั้งที่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บ้าน และโรงเรียน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จะ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ทำให้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เข้าใจชุดการเรียนการสอนได้ดี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ยิ่งขึ้น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ผล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การปฏิบัติกิจกรรมสามารถนำไป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ประกอบการพิจารณา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ผ่าน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จุดประสงค์โดยครูผู้สอน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ประเมินผล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กิจกรรมตาม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ขั้นตอน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๒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pic>
        <p:nvPicPr>
          <p:cNvPr id="13" name="รูปภาพ 12" descr="kapook_328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16" y="8524900"/>
            <a:ext cx="2643206" cy="417649"/>
          </a:xfrm>
          <a:prstGeom prst="rect">
            <a:avLst/>
          </a:prstGeom>
        </p:spPr>
      </p:pic>
      <p:pic>
        <p:nvPicPr>
          <p:cNvPr id="22" name="รูปภาพ 21" descr="kapook_6019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2" y="2809860"/>
            <a:ext cx="2500330" cy="128066"/>
          </a:xfrm>
          <a:prstGeom prst="rect">
            <a:avLst/>
          </a:prstGeom>
        </p:spPr>
      </p:pic>
      <p:grpSp>
        <p:nvGrpSpPr>
          <p:cNvPr id="23" name="กลุ่ม 22"/>
          <p:cNvGrpSpPr/>
          <p:nvPr/>
        </p:nvGrpSpPr>
        <p:grpSpPr>
          <a:xfrm>
            <a:off x="1071546" y="1309662"/>
            <a:ext cx="5171681" cy="1064468"/>
            <a:chOff x="1714488" y="1309662"/>
            <a:chExt cx="4536061" cy="1064468"/>
          </a:xfrm>
        </p:grpSpPr>
        <p:grpSp>
          <p:nvGrpSpPr>
            <p:cNvPr id="15" name="กลุ่ม 14"/>
            <p:cNvGrpSpPr/>
            <p:nvPr/>
          </p:nvGrpSpPr>
          <p:grpSpPr>
            <a:xfrm>
              <a:off x="1714488" y="1309662"/>
              <a:ext cx="4323401" cy="1064468"/>
              <a:chOff x="2500306" y="1309662"/>
              <a:chExt cx="3984311" cy="1064468"/>
            </a:xfrm>
          </p:grpSpPr>
          <p:sp>
            <p:nvSpPr>
              <p:cNvPr id="19" name="มนมุมสี่เหลี่ยมด้านทแยงมุม 18"/>
              <p:cNvSpPr/>
              <p:nvPr/>
            </p:nvSpPr>
            <p:spPr>
              <a:xfrm>
                <a:off x="2786058" y="1666852"/>
                <a:ext cx="3698559" cy="500066"/>
              </a:xfrm>
              <a:prstGeom prst="round2DiagRect">
                <a:avLst/>
              </a:prstGeom>
              <a:solidFill>
                <a:srgbClr val="99FFCC"/>
              </a:solidFill>
              <a:ln w="38100">
                <a:solidFill>
                  <a:srgbClr val="FF33CC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pic>
            <p:nvPicPr>
              <p:cNvPr id="20" name="รูปภาพ 19" descr="bord096.wmf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00306" y="1309662"/>
                <a:ext cx="712683" cy="1064468"/>
              </a:xfrm>
              <a:prstGeom prst="rect">
                <a:avLst/>
              </a:prstGeom>
            </p:spPr>
          </p:pic>
        </p:grpSp>
        <p:sp>
          <p:nvSpPr>
            <p:cNvPr id="14" name="สี่เหลี่ยมผืนผ้า 13"/>
            <p:cNvSpPr/>
            <p:nvPr/>
          </p:nvSpPr>
          <p:spPr>
            <a:xfrm>
              <a:off x="2090436" y="1738290"/>
              <a:ext cx="4160113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h-TH" sz="20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คำแนะนำการใช้ชุดการเรียนการสอนสำหรับนักเรียน</a:t>
              </a:r>
              <a:endParaRPr lang="th-TH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11" name="สี่เหลี่ยมผืนผ้า 10"/>
          <p:cNvSpPr/>
          <p:nvPr/>
        </p:nvSpPr>
        <p:spPr>
          <a:xfrm>
            <a:off x="1000108" y="3309926"/>
            <a:ext cx="5292588" cy="4770537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จุดประสงค์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เพื่อให้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นักเรียนได้ศึกษาค้นคว้าด้วยตนเอง  สามารถนำความรู้ที่ได้จากการอ่าน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การ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ฝึกปฏิบัติไปใช้ในชีวิตประจำวัน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๒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นักเรียน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ปฏิบัติงานได้อย่างถูกต้อง  มีความรู้  ความสามารถเหมาะสมกับวัย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 </a:t>
            </a: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วิธีใช้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๑. ศึกษา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เนื้อหาและกิจกรรม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ในชุดการเรียนการสอน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นักเรียนจะทราบว่า  เมื่อ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เรียนจบ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ทุกบทเรียน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แล้วจะสามารถปฏิบัติกิจกรรมใดได้บ้าง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๒. ทำแบบทดสอบก่อน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เรียน ตามความเข้าใจของ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ตนเองแม้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คำตอบ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ผิดก็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ไม่เป็นไร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ต้อง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ศึกษาบทเรียนจนจบทุกตอนแล้วจะสามารถ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ตอบคำถาม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ถูกต้อง  ในขั้นตอน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สุดท้าย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๓. ชุดการเรียนการสอนนี้เส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นอเนื้อเรื่องเป็น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ส่วนย่อยๆ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บรรจุ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ลงเนื้อหาตามลำดับต่อเนื่องกัน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๔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ในบางเนื้อหาจะมี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ง่ายๆ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เพื่อเป็นการซักซ้อมความเข้าใจให้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นักเรียนปฏิบัติ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คำสั่ง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ตอบคำถามแล้วตรวจคำตอบในหน้าต่อไป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๕. ถ้า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นักเรียนตอบคำถามถูก  แสดงว่าเข้าใจดีแล้ว  ให้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อ่านเนื้อหาต่อไป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แต่ถ้าตอบ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คำถาม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ผิด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ต้องกลับไป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อ่านเนื้อหาเดิมให้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เข้าใจ  ตอบคำถามอีก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ครั้งจนตอบถูก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แล้วจึง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อ่านเนื้อหาต่อไป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๖. ไม่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ควรดู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คำตอบก่อนตอบคำถาม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เป็นอันขาด  เพราะจะทำให้นักเรียนไม่เข้าใจ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บทเรียน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อย่าง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แท้จริง</a:t>
            </a:r>
            <a:endParaRPr lang="en-US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๗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. บาง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บทเรียนมีคำแนะนำให้นักเรียนไปฝึกปฏิบัติด้วย  นักเรียนต้องลอง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ปฏิบัติให้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ได้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ตาม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คำแนะนำ  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จะทำให้เกิดความรู้และเข้าใจได้ดี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ยิ่งขึ้น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7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142984" y="1238224"/>
            <a:ext cx="5286412" cy="5847755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softEdge rad="63500"/>
          </a:effectLst>
        </p:spPr>
        <p:txBody>
          <a:bodyPr wrap="square">
            <a:spAutoFit/>
          </a:bodyPr>
          <a:lstStyle/>
          <a:p>
            <a:r>
              <a:rPr lang="th-TH" sz="1600" b="1" dirty="0" smtClean="0">
                <a:ln>
                  <a:solidFill>
                    <a:srgbClr val="0000CC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๑. เป้าหมายการเรียนรู้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วิเคราะห์ปัจจัยที่มีอิทธิพลต่อเจตคติในเรื่องเพศ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ครอบครัว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วัฒนธรรม เพื่อน และสื่อ</a:t>
            </a:r>
          </a:p>
          <a:p>
            <a:pPr>
              <a:tabLst>
                <a:tab pos="54133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ที่พึงประสงค์ตามวัฒนธรรมไทย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endParaRPr lang="th-TH" sz="1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rgbClr val="FF0066"/>
                  </a:solidFill>
                </a:ln>
                <a:latin typeface="TH SarabunPSK" pitchFamily="34" charset="-34"/>
                <a:cs typeface="TH SarabunPSK" pitchFamily="34" charset="-34"/>
              </a:rPr>
              <a:t>๒. มาตรฐานและตัวชี้วัด</a:t>
            </a:r>
            <a:endParaRPr lang="en-US" sz="1600" dirty="0" smtClean="0">
              <a:ln>
                <a:solidFill>
                  <a:srgbClr val="FF0066"/>
                </a:solidFill>
              </a:ln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	มาตรฐาน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พ ๒.๑ เข้าใจและเห็นคุณค่าตนเอง ครอบครัว เพศศึกษา และมีทักษะ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ในการดำเนินชีวิต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361950" algn="l"/>
              </a:tabLst>
            </a:pPr>
            <a:r>
              <a:rPr lang="th-TH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	ตัวชี้วัด </a:t>
            </a:r>
            <a:r>
              <a:rPr lang="en-US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1600" b="1" dirty="0" smtClean="0">
                <a:effectLst>
                  <a:outerShdw blurRad="50800" dist="50800" dir="5400000" algn="ctr" rotWithShape="0">
                    <a:srgbClr val="FF3300"/>
                  </a:outerShdw>
                </a:effectLst>
                <a:latin typeface="TH SarabunPSK" pitchFamily="34" charset="-34"/>
                <a:cs typeface="TH SarabunPSK" pitchFamily="34" charset="-34"/>
              </a:rPr>
              <a:t>สิ่งที่ผู้เรียนพึงรู้และปฏิบัติได้</a:t>
            </a:r>
            <a:endParaRPr lang="en-US" sz="1600" dirty="0" smtClean="0">
              <a:effectLst>
                <a:outerShdw blurRad="50800" dist="50800" dir="5400000" algn="ctr" rotWithShape="0">
                  <a:srgbClr val="FF3300"/>
                </a:outerShdw>
              </a:effectLst>
              <a:latin typeface="TH SarabunPSK" pitchFamily="34" charset="-34"/>
              <a:cs typeface="TH SarabunPSK" pitchFamily="34" charset="-34"/>
            </a:endParaRPr>
          </a:p>
          <a:p>
            <a:pPr lvl="0"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วิเคราะห์ปัจจัยที่มีอิทธิพลต่อเจตคติในเรื่องเพศ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42925" algn="l"/>
              </a:tabLst>
            </a:pPr>
            <a:endParaRPr lang="th-TH" sz="1600" b="1" dirty="0" smtClean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rgbClr val="33CC33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H SarabunPSK" pitchFamily="34" charset="-34"/>
                <a:cs typeface="TH SarabunPSK" pitchFamily="34" charset="-34"/>
              </a:rPr>
              <a:t>๓. สาระสำคัญ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ทัศนคติเรื่องเพศ เป็นความรู้สึกนึกคิด ความเชื่อ การให้คุณค่าในเรื่องเพศของ</a:t>
            </a:r>
          </a:p>
          <a:p>
            <a:pPr>
              <a:tabLst>
                <a:tab pos="534988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แต่ละบุคคลซึ่งมีความแตกต่างกัน ปัจจัยสำคัญที่มีอิทธิพลต่อทัศนคติเรื่องเพศ ได้แก่ ครอบครัว เพื่อน สื่อ สังคม และวัฒนธรรม การเรียนรู้และทำความเข้าใจเกี่ยวกับทัศนคติเรื่องเพศและปัจจัยที่มีอิทธิพลต่อทัศนคติเรื่องเพศ  จะทำให้มีความเข้าใจและมีทัศนคติ  ค่านิยมในเรื่องเพศที่ถูกต้อง  อันจะเป็นแนวทางการประพฤติปฏิบัติและการแสดงออกในเรื่องเพศของบุคคลได้อย่างถูกต้องเหมาะสม</a:t>
            </a: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4988" algn="l"/>
              </a:tabLst>
            </a:pPr>
            <a:endParaRPr lang="th-TH" sz="16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n>
                  <a:solidFill>
                    <a:schemeClr val="tx1"/>
                  </a:solidFill>
                </a:ln>
                <a:effectLst>
                  <a:outerShdw blurRad="50800" dist="50800" dir="5400000" algn="ctr" rotWithShape="0">
                    <a:srgbClr val="7030A0"/>
                  </a:outerShdw>
                </a:effectLst>
                <a:latin typeface="TH SarabunPSK" pitchFamily="34" charset="-34"/>
                <a:cs typeface="TH SarabunPSK" pitchFamily="34" charset="-34"/>
              </a:rPr>
              <a:t>๔. สาระการเรียนรู้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๑. ทัศนคติเรื่องเพศ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๒. ปัจจัยที่มีอิทธิพลต่อทัศนคติในเรื่องเพศ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๓. ทัศนคติในเรื่องเพศที่พึงประสงค์ตามวัฒนธรรมไทย</a:t>
            </a:r>
            <a:endParaRPr lang="en-US" sz="1600" dirty="0" smtClean="0">
              <a:latin typeface="TH SarabunPSK" pitchFamily="34" charset="-34"/>
              <a:cs typeface="TH SarabunPSK" pitchFamily="34" charset="-34"/>
            </a:endParaRPr>
          </a:p>
          <a:p>
            <a:pPr>
              <a:tabLst>
                <a:tab pos="539750" algn="l"/>
              </a:tabLst>
            </a:pPr>
            <a:endParaRPr lang="th-TH" sz="1600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๓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pic>
        <p:nvPicPr>
          <p:cNvPr id="1026" name="Picture 2" descr="C:\Documents and Settings\MOD\Desktop\อาเพ็ญ\New Folder (2)\13774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44" y="7239016"/>
            <a:ext cx="1681161" cy="15502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1071546" y="2309794"/>
            <a:ext cx="47863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u="sng" dirty="0" smtClean="0">
                <a:latin typeface="TH SarabunPSK" pitchFamily="34" charset="-34"/>
                <a:cs typeface="TH SarabunPSK" pitchFamily="34" charset="-34"/>
              </a:rPr>
              <a:t>คำชี้แจง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ให้นักเรียนทำเครื่องหมาย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"/>
              </a:rPr>
              <a:t>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  <a:sym typeface="Wingdings 2"/>
              </a:rPr>
              <a:t> </a:t>
            </a: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ลงในตัวเลือก ก. ข. ค. และ ง.  ที่ถูกต้องที่สุด</a:t>
            </a:r>
          </a:p>
        </p:txBody>
      </p:sp>
      <p:sp>
        <p:nvSpPr>
          <p:cNvPr id="7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๔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pic>
        <p:nvPicPr>
          <p:cNvPr id="9" name="รูปภาพ 8" descr="kapook_3556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36" y="1309662"/>
            <a:ext cx="4124325" cy="857256"/>
          </a:xfrm>
          <a:prstGeom prst="rect">
            <a:avLst/>
          </a:prstGeom>
        </p:spPr>
      </p:pic>
      <p:sp>
        <p:nvSpPr>
          <p:cNvPr id="4" name="สี่เหลี่ยมผืนผ้า 3"/>
          <p:cNvSpPr/>
          <p:nvPr/>
        </p:nvSpPr>
        <p:spPr>
          <a:xfrm>
            <a:off x="1772278" y="1565859"/>
            <a:ext cx="3214710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แบบทดสอบก่อนเรียน - หลังเรียน</a:t>
            </a:r>
            <a:endParaRPr lang="th-TH" sz="22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071546" y="2738422"/>
            <a:ext cx="557216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lang="th-TH" altLang="zh-CN" sz="1600" dirty="0" smtClean="0">
                <a:solidFill>
                  <a:srgbClr val="000000"/>
                </a:solidFill>
                <a:latin typeface="TH SarabunPSK" pitchFamily="34" charset="-34"/>
                <a:ea typeface="SimSun"/>
                <a:cs typeface="TH SarabunPSK" pitchFamily="34" charset="-34"/>
              </a:rPr>
              <a:t>๑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.</a:t>
            </a:r>
            <a:r>
              <a:rPr kumimoji="0" lang="th-TH" altLang="zh-CN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 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การกระทำของใคร แสดงให้เห็นถึงการปรับตัวทางเพศอย่างเหมาะสม เมื่อก้าวเข้าสู่วัยรุ่น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ก.	ชะอมไม่สนใจต่อการเปลี่ยนแปลงทั้งทางร่างกายและทางเพศของตนเอง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ข.	ชะโอดรู้จักระมัดระวังในเรื่องการแต่งกายให้เหมาะสมกับกาลเทศะ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ค.	ชะเอมอาบน้ำเป็นประจำทุกวัน แต่ไม่แปรงฟัน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ง.	ชะอิงกินขนมหวาน และดื่มน้ำอัดลมอยู่บ่อยๆ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lang="th-TH" altLang="zh-CN" sz="1600" dirty="0" smtClean="0">
                <a:solidFill>
                  <a:srgbClr val="000000"/>
                </a:solidFill>
                <a:latin typeface="TH SarabunPSK" pitchFamily="34" charset="-34"/>
                <a:ea typeface="SimSun"/>
                <a:cs typeface="TH SarabunPSK" pitchFamily="34" charset="-34"/>
              </a:rPr>
              <a:t>๒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.</a:t>
            </a:r>
            <a:r>
              <a:rPr kumimoji="0" lang="th-TH" altLang="zh-CN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 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ข้อใดกล่าวถึงความหมายของคำว่า “เจตคติ” </a:t>
            </a:r>
            <a:r>
              <a:rPr kumimoji="0" lang="th-TH" altLang="zh-CN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ไม่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ถูกต้อง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ก.	ความพร้อมที่จะปฏิบัติ					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ข.	สภาวะทางจิตใจ							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ค.	ความรู้สึก									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ง.	ความกล้า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lang="th-TH" altLang="zh-CN" sz="1600" dirty="0" smtClean="0">
                <a:solidFill>
                  <a:srgbClr val="000000"/>
                </a:solidFill>
                <a:latin typeface="TH SarabunPSK" pitchFamily="34" charset="-34"/>
                <a:ea typeface="SimSun"/>
                <a:cs typeface="TH SarabunPSK" pitchFamily="34" charset="-34"/>
              </a:rPr>
              <a:t>๓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.</a:t>
            </a:r>
            <a:r>
              <a:rPr kumimoji="0" lang="th-TH" altLang="zh-CN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 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ข้อใด </a:t>
            </a:r>
            <a:r>
              <a:rPr kumimoji="0" lang="th-TH" altLang="zh-CN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ไม่ใช่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เจตคติทางเพศของสังคมไทย</a:t>
            </a:r>
            <a:r>
              <a:rPr kumimoji="0" lang="th-TH" altLang="zh-CN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ก.	ชายหญิงไม่ควรถูกเนื้อต้องตัวกัน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ข.	สุภาพบุรุษต้องให้เกียรติสุภาพสตรี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ค.	หญิงไทยต้องไม่แสดงออกเรื่องเพศอย่างเปิดเผย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ง.	ชายหญิงหากตัดสินใจใช้ชีวิตอยู่ร่วมกัน ไม่จำเป็นต้องขออนุญาตพ่อแม่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lang="th-TH" altLang="zh-CN" sz="1600" dirty="0" smtClean="0">
                <a:solidFill>
                  <a:srgbClr val="000000"/>
                </a:solidFill>
                <a:latin typeface="TH SarabunPSK" pitchFamily="34" charset="-34"/>
                <a:ea typeface="SimSun"/>
                <a:cs typeface="TH SarabunPSK" pitchFamily="34" charset="-34"/>
              </a:rPr>
              <a:t>๔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.</a:t>
            </a:r>
            <a:r>
              <a:rPr kumimoji="0" lang="th-TH" altLang="zh-CN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 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ปัจจัยที่มีอิทธิพลต่อเจตคติทางเพศของวัยรุ่นมากที่สุด คือข้อใด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ก.	วัฒนธรรม								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lang="th-TH" altLang="zh-CN" sz="1600" dirty="0" smtClean="0">
                <a:solidFill>
                  <a:srgbClr val="000000"/>
                </a:solidFill>
                <a:latin typeface="TH SarabunPSK" pitchFamily="34" charset="-34"/>
                <a:ea typeface="SimSun"/>
                <a:cs typeface="TH SarabunPSK" pitchFamily="34" charset="-34"/>
              </a:rPr>
              <a:t>	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ข.	ครอบครัว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ค.	เพื่อน							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ง.	สื่อ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lang="th-TH" sz="1600" b="1" i="1" dirty="0" smtClean="0">
                <a:latin typeface="TH SarabunPSK" pitchFamily="34" charset="-34"/>
                <a:cs typeface="TH SarabunPSK" pitchFamily="34" charset="-34"/>
              </a:rPr>
              <a:t>อ่านกรณีศึกษาที่กำหนด แล้วตอบคำถามข้อ ๕-๖ </a:t>
            </a:r>
            <a:endParaRPr kumimoji="0" lang="th-TH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1142984" y="7953396"/>
            <a:ext cx="5143536" cy="135732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th-TH" sz="1600" dirty="0" smtClean="0"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          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โอกับดาวเป็นเพื่อนสนิทกัน วันหนึ่งโอต้องซ้อมดนตรีกับเพื่อนๆ เพื่อแสดงในงานวันขึ้นปีใหม่  จึงชวนให้ดาวอยู่เป็นเพื่อน ดาวเห็นว่า มีเพื่อนอยู่กันหลายคนจึงตัดสินใจอยู่เป็นเพื่อนโอ เมื่อไปถึงห้องซ้อมดนตรีปรากฏว่า ไม่มีใครอยู่ในห้องเลย </a:t>
            </a:r>
            <a:r>
              <a:rPr kumimoji="0" lang="th-TH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โอล็</a:t>
            </a:r>
            <a:r>
              <a:rPr kumimoji="0" lang="th-TH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อกประตูและพยายามข่มขืนดาว ดาวพยายามขัดขืน และกัดแขนโอจนเลือดออก และร้องไห้วิ่งหนีออกมาจากห้องซ้อมดนตรี </a:t>
            </a: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๕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071546" y="1166786"/>
            <a:ext cx="5214974" cy="772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lang="th-TH" altLang="zh-CN" sz="1600" dirty="0" smtClean="0">
                <a:solidFill>
                  <a:srgbClr val="000000"/>
                </a:solidFill>
                <a:latin typeface="TH SarabunPSK" pitchFamily="34" charset="-34"/>
                <a:ea typeface="SimSun"/>
                <a:cs typeface="TH SarabunPSK" pitchFamily="34" charset="-34"/>
              </a:rPr>
              <a:t>๕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.</a:t>
            </a:r>
            <a:r>
              <a:rPr kumimoji="0" lang="th-TH" altLang="zh-CN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 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เพราะเหตุใด ดาวจึงเกือบโดนข่มขืน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ก.	เพราะดาวเป็นคนเห็นอกเห็นใจเพื่อน จึงไปอยู่เป็นเพื่อนโอ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ข.	เพราะดาวยินยอมไปอยู่ในที่ลับตาคนกับโอสองต่อสอง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ค.	เพราะดาวได้รับสิ่งกระตุ้นทางเพศ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ง.	เพราะดาวถูกโอล่อลวง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lang="th-TH" altLang="zh-CN" sz="1600" dirty="0" smtClean="0">
                <a:solidFill>
                  <a:srgbClr val="000000"/>
                </a:solidFill>
                <a:latin typeface="TH SarabunPSK" pitchFamily="34" charset="-34"/>
                <a:ea typeface="SimSun"/>
                <a:cs typeface="TH SarabunPSK" pitchFamily="34" charset="-34"/>
              </a:rPr>
              <a:t>๖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.</a:t>
            </a:r>
            <a:r>
              <a:rPr kumimoji="0" lang="th-TH" altLang="zh-CN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 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หากนักเรียนเป็นดาว นักเรียนจะทำอย่างไร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ก.	แจ้งให้ครู หรือผู้ปกครองทราบทันที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ข.	บอกให้เพื่อนๆ มารุมทำร้ายโอ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ค.	ยินยอมมีเพศสัมพันธ์กับโอ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ง.	ขอร้องโอให้ยุติการกระทำ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lang="th-TH" altLang="zh-CN" sz="1600" dirty="0" smtClean="0">
                <a:solidFill>
                  <a:srgbClr val="000000"/>
                </a:solidFill>
                <a:latin typeface="TH SarabunPSK" pitchFamily="34" charset="-34"/>
                <a:ea typeface="SimSun"/>
                <a:cs typeface="TH SarabunPSK" pitchFamily="34" charset="-34"/>
              </a:rPr>
              <a:t>๗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.</a:t>
            </a:r>
            <a:r>
              <a:rPr kumimoji="0" lang="th-TH" altLang="zh-CN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 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การกระทำของวัยรุ่นในเรื่องเพศ ข้อใดถือว่าเป็นการกระทำที่ขาดความยั้งคิดมากที่สุด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ก.	พูดคุยโทรศัพท์เป็นเวลานาน			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ข.	การมีเพศสัมพันธ์กัน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ค.	การโต้เถียงผู้ใหญ่						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ง.	การหนีเรียน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lang="th-TH" altLang="zh-CN" sz="1600" dirty="0" smtClean="0">
                <a:solidFill>
                  <a:srgbClr val="000000"/>
                </a:solidFill>
                <a:latin typeface="TH SarabunPSK" pitchFamily="34" charset="-34"/>
                <a:ea typeface="SimSun"/>
                <a:cs typeface="TH SarabunPSK" pitchFamily="34" charset="-34"/>
              </a:rPr>
              <a:t>๘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.</a:t>
            </a:r>
            <a:r>
              <a:rPr kumimoji="0" lang="th-TH" altLang="zh-CN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 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ความต้องการทางเพศในวัยรุ่น ถือเป็นเรื่องผิดปกติหรือไม่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ก.	ผิดปกติ เพราะยังอยู่ในวัยเรียน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ข.	ผิดปกติ เพราะเกิดจากสิ่งเร้าต่างๆ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ค.	ไม่ผิดปกติ เพราะเป็นเรื่องที่เกิดขึ้นตามธรรมชาติของมนุษย์ 						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ง.	ไม่ผิดปกติ เพราะในปัจจุบันมีสื่อยั่วยุทางอารมณ์ออกมาเป็นจำนวนมาก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lang="th-TH" altLang="zh-CN" sz="1600" dirty="0" smtClean="0">
                <a:solidFill>
                  <a:srgbClr val="000000"/>
                </a:solidFill>
                <a:latin typeface="TH SarabunPSK" pitchFamily="34" charset="-34"/>
                <a:ea typeface="SimSun"/>
                <a:cs typeface="TH SarabunPSK" pitchFamily="34" charset="-34"/>
              </a:rPr>
              <a:t>๙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.</a:t>
            </a:r>
            <a:r>
              <a:rPr kumimoji="0" lang="th-TH" altLang="zh-CN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 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ข้อใด</a:t>
            </a:r>
            <a:r>
              <a:rPr kumimoji="0" lang="th-TH" altLang="zh-CN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ไม่ใช่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ผลกระทบที่เกิดจากการมีเพศสัมพันธ์ในวัยเรียน 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ก.	การได้รับการยอมรับจากกลุ่มเพื่อน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ข.	การติดโรคติดต่อทางเพศสัมพันธ์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ค.	การตั้งครรภ์อันไม่พึงประสงค์ 															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ง.	การทำแท้ง		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lang="th-TH" altLang="zh-CN" sz="1600" dirty="0" smtClean="0">
                <a:solidFill>
                  <a:srgbClr val="000000"/>
                </a:solidFill>
                <a:latin typeface="TH SarabunPSK" pitchFamily="34" charset="-34"/>
                <a:ea typeface="SimSun"/>
                <a:cs typeface="TH SarabunPSK" pitchFamily="34" charset="-34"/>
              </a:rPr>
              <a:t>๑๐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.</a:t>
            </a:r>
            <a:r>
              <a:rPr kumimoji="0" lang="th-TH" altLang="zh-CN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 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การกระทำของใคร แสดงให้เห็นถึงการป้องกันตนเองจากการมีเพศสัมพันธ์ในวัยเรียน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lang="th-TH" altLang="zh-CN" sz="1600" dirty="0" smtClean="0">
                <a:solidFill>
                  <a:srgbClr val="000000"/>
                </a:solidFill>
                <a:latin typeface="TH SarabunPSK" pitchFamily="34" charset="-34"/>
                <a:ea typeface="SimSun"/>
                <a:cs typeface="TH SarabunPSK" pitchFamily="34" charset="-34"/>
              </a:rPr>
              <a:t>     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อย่างเหมาะสม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ก.	โอ๋ชอบแต่งตัวโป๊เปิดเผยสัดส่วน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ข.	</a:t>
            </a:r>
            <a:r>
              <a:rPr kumimoji="0" lang="th-TH" altLang="zh-CN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เอ๋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นิยมไปเที่ยวสถานเริงรมย์ต่างๆ</a:t>
            </a:r>
            <a:endParaRPr kumimoji="0" lang="en-US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SimSun"/>
                <a:cs typeface="TH SarabunPSK" pitchFamily="34" charset="-34"/>
              </a:rPr>
              <a:t>	ค.	เอเปิดโอกาสให้คนรักกอดจูบเมื่อยู่กันตามลำพัง </a:t>
            </a:r>
            <a:endParaRPr kumimoji="0" lang="th-TH" altLang="zh-CN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H SarabunPSK" pitchFamily="34" charset="-34"/>
              <a:ea typeface="Times New Roman"/>
              <a:cs typeface="TH SarabunPSK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0363" algn="l"/>
                <a:tab pos="539750" algn="l"/>
                <a:tab pos="720725" algn="l"/>
                <a:tab pos="900113" algn="l"/>
                <a:tab pos="107950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  <a:tab pos="2700338" algn="l"/>
                <a:tab pos="2879725" algn="l"/>
                <a:tab pos="3060700" algn="l"/>
                <a:tab pos="3240088" algn="l"/>
                <a:tab pos="3421063" algn="l"/>
                <a:tab pos="3600450" algn="l"/>
                <a:tab pos="3781425" algn="l"/>
                <a:tab pos="3960813" algn="l"/>
                <a:tab pos="4140200" algn="l"/>
                <a:tab pos="4321175" algn="l"/>
                <a:tab pos="4500563" algn="l"/>
                <a:tab pos="4679950" algn="l"/>
                <a:tab pos="4860925" algn="l"/>
                <a:tab pos="5040313" algn="l"/>
                <a:tab pos="5221288" algn="l"/>
                <a:tab pos="5400675" algn="l"/>
                <a:tab pos="5581650" algn="l"/>
              </a:tabLst>
            </a:pP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	ง.	</a:t>
            </a:r>
            <a:r>
              <a:rPr kumimoji="0" lang="th-TH" altLang="zh-CN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ออย</a:t>
            </a:r>
            <a:r>
              <a:rPr kumimoji="0" lang="th-TH" altLang="zh-CN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itchFamily="34" charset="-34"/>
                <a:ea typeface="Times New Roman"/>
                <a:cs typeface="TH SarabunPSK" pitchFamily="34" charset="-34"/>
              </a:rPr>
              <a:t>ไม่ไปเที่ยวกับเพื่อนต่างเพศสองต่อสอง หรือไปในที่ลับตาคน</a:t>
            </a: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cs typeface="TH SarabunPSK" pitchFamily="34" charset="-34"/>
              </a:rPr>
              <a:t> </a:t>
            </a:r>
          </a:p>
        </p:txBody>
      </p:sp>
      <p:pic>
        <p:nvPicPr>
          <p:cNvPr id="9" name="รูปภาพ 8" descr="703952wt8x1bszu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40" y="8953528"/>
            <a:ext cx="3143272" cy="357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99"/>
          <p:cNvSpPr>
            <a:spLocks noChangeArrowheads="1"/>
          </p:cNvSpPr>
          <p:nvPr/>
        </p:nvSpPr>
        <p:spPr bwMode="gray">
          <a:xfrm>
            <a:off x="5572140" y="666720"/>
            <a:ext cx="430488" cy="284379"/>
          </a:xfrm>
          <a:prstGeom prst="ellipse">
            <a:avLst/>
          </a:prstGeom>
          <a:ln/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th-TH" sz="1600" dirty="0" smtClean="0">
                <a:latin typeface="Calibri" pitchFamily="34" charset="0"/>
                <a:cs typeface="+mj-cs"/>
              </a:rPr>
              <a:t> </a:t>
            </a:r>
            <a:r>
              <a:rPr lang="th-TH" sz="1600" dirty="0" smtClean="0">
                <a:solidFill>
                  <a:schemeClr val="tx1"/>
                </a:solidFill>
                <a:latin typeface="Calibri" pitchFamily="34" charset="0"/>
                <a:cs typeface="+mj-cs"/>
              </a:rPr>
              <a:t>๖</a:t>
            </a:r>
            <a:endParaRPr lang="en-US" sz="1600" dirty="0">
              <a:solidFill>
                <a:schemeClr val="tx1"/>
              </a:solidFill>
              <a:latin typeface="Calibri" pitchFamily="34" charset="0"/>
              <a:cs typeface="+mj-cs"/>
            </a:endParaRPr>
          </a:p>
        </p:txBody>
      </p:sp>
      <p:sp>
        <p:nvSpPr>
          <p:cNvPr id="6" name="ม้วนกระดาษแนวนอน 5"/>
          <p:cNvSpPr/>
          <p:nvPr/>
        </p:nvSpPr>
        <p:spPr>
          <a:xfrm>
            <a:off x="1357298" y="1309662"/>
            <a:ext cx="3000396" cy="500066"/>
          </a:xfrm>
          <a:prstGeom prst="horizontalScroll">
            <a:avLst/>
          </a:prstGeom>
          <a:solidFill>
            <a:srgbClr val="FFCCFF"/>
          </a:solidFill>
          <a:ln>
            <a:solidFill>
              <a:srgbClr val="FF0066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h-TH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H SarabunPSK" pitchFamily="34" charset="-34"/>
                <a:cs typeface="TH SarabunPSK" pitchFamily="34" charset="-34"/>
              </a:rPr>
              <a:t>ปัจจัยที่มีอิทธิพลต่อเจตคติในเรื่องเพศ</a:t>
            </a:r>
            <a:endParaRPr lang="th-TH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94" y="2024042"/>
            <a:ext cx="571504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๑. ครอบครัว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                                         เจตคติต่อเรื่องเพศ  เป็นสิ่งที่ได้รับการปลูกฝังมาตั้งแต่เด็ก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จากการอบรมสั่งสอนของพ่อแม่หรือจากท่าทีของพ่อแม่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ที่มีต่อเรื่องเพศ เช่น พ่อแม่บางคนจะไม่พูดถึงเรื่องเพศ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กับลูก ถ้าลูกซักถามหรือมีความสนใจ จะถูกดุหรือถูก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ลงโทษ  ซึ่งทำให้เด็กมีเจตคติที่ไม่ดี  ในเรื่องเพศ คิดว่า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เรื่องเพศเป็นเรื่องไม่เหมาะสม เมื่อโตขึ้นอาจจะเกิดปัญหา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ทางเพศได้  ดังนั้นการอยู่ในครอบครัวที่ปลูกฝังให้ความรู้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ที่ถูกต้องในเรื่องเพศ มีการพูดคุยแลกเปลี่ยนความคิด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ค่านิยม  รวมทั้งการให้ข้อเท็จจริงในเรื่องเพศที่กำลังอยู่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ในความสนใจ จะช่วยให้เข้าใจธรรมชาติในเรื่องเพศ และเรียนรู้ที่จะวางตัวได้อย่างเหมาะสม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๒. วัฒนธรรม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ขนบธรรมเนียม ประเพณี วัฒนธรรมไทย เป็นสิ่งที่บ่งบอกถึงความเป็นชาติไทย ไม่ว่าจะเป็น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เรื่องการแต่งกาย ที่ไม่เปิดเผยผิวพรรณ การรักนวลสงวนตัว ไม่เปิดโอกาสให้ผู้ชายสัมผัสแตะเนื้อต้องตัว เป็นสิ่งที่ดีงามและยังเหมาะสมกับสังคมปัจจุบัน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๓. เพื่อน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เพื่อนมีความสำคัญต่อวัยรุ่น หากคบเพื่อน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ที่ไม่ดีก็มีแนวโน้มที่จะประพฤติไม่ดีตามเพื่อน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เพราะวัยรุ่นมักเชื่อและฟังความคิดเห็นของเพื่อน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และการต้องการเป็นที่ยอมรับของกลุ่มเพื่อน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ทำให้มีพฤติกรรมตามเพื่อน</a:t>
            </a:r>
          </a:p>
          <a:p>
            <a:pPr>
              <a:tabLst>
                <a:tab pos="539750" algn="l"/>
              </a:tabLst>
            </a:pPr>
            <a:r>
              <a:rPr lang="th-TH" sz="16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๔. สื่อต่างๆ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                                               ปัจจุบันมีสื่อที่ไม่เหมาะสมมากมาย และสามารถเข้าถึง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     วัยรุ่นได้อย่างรวดเร็วและเปิดเผย เช่น หนังสือการ์ตูน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     นิยาย ที่แทรกภาพและเนื้อหาทางเพศที่ไม่เหมาะสม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                                                           สื่ออินเทอร์เน็ตที่มีภาพโป๊ มีการโหลดคลิปวิดีโอ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	                  ผ่านทางโทรศัพท์มือถือ  ซึ่งหากวัยรุ่นเสพสื่อต่างๆ </a:t>
            </a:r>
          </a:p>
          <a:p>
            <a:pPr>
              <a:tabLst>
                <a:tab pos="539750" algn="l"/>
              </a:tabLst>
            </a:pPr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			                  ที่ไม่เหมาะสมก็จะมีผลต่อเจตคติในเรื่องเพศด้วย  ดังนั้นจึงต้องเลือกรับสื่อที่เหมาะสมกับวัยให้ความรู้ สอดแทรกแง่คิดที่ดีในการนำไปใช้ดำเนินชีวิต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0" name="รูปภาพ 9" descr="images (10)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00174" y="2595546"/>
            <a:ext cx="1624009" cy="1645857"/>
          </a:xfrm>
          <a:prstGeom prst="rect">
            <a:avLst/>
          </a:prstGeom>
        </p:spPr>
      </p:pic>
      <p:pic>
        <p:nvPicPr>
          <p:cNvPr id="12" name="รูปภาพ 11" descr="friend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32" y="6024570"/>
            <a:ext cx="1859439" cy="1214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รูปภาพ 13" descr="yournewmedia001_31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43050" y="7596206"/>
            <a:ext cx="1666873" cy="12501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Carnival</Template>
  <TotalTime>8042</TotalTime>
  <Words>485</Words>
  <Application>Microsoft Office PowerPoint</Application>
  <PresentationFormat>กระดาษ A4 (210x297 มม.)</PresentationFormat>
  <Paragraphs>276</Paragraphs>
  <Slides>15</Slides>
  <Notes>2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Carnival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Supranee</dc:creator>
  <cp:lastModifiedBy>WIN-XP</cp:lastModifiedBy>
  <cp:revision>546</cp:revision>
  <dcterms:created xsi:type="dcterms:W3CDTF">2010-08-12T15:11:58Z</dcterms:created>
  <dcterms:modified xsi:type="dcterms:W3CDTF">2015-02-12T13:06:58Z</dcterms:modified>
</cp:coreProperties>
</file>